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97" r:id="rId2"/>
    <p:sldId id="256" r:id="rId3"/>
    <p:sldId id="257" r:id="rId4"/>
    <p:sldId id="258" r:id="rId5"/>
    <p:sldId id="259" r:id="rId6"/>
    <p:sldId id="260" r:id="rId7"/>
    <p:sldId id="261" r:id="rId8"/>
    <p:sldId id="286" r:id="rId9"/>
    <p:sldId id="287" r:id="rId10"/>
    <p:sldId id="288" r:id="rId11"/>
    <p:sldId id="289" r:id="rId12"/>
    <p:sldId id="290" r:id="rId13"/>
    <p:sldId id="291" r:id="rId14"/>
    <p:sldId id="292" r:id="rId15"/>
    <p:sldId id="293"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94" r:id="rId39"/>
    <p:sldId id="295" r:id="rId40"/>
    <p:sldId id="284" r:id="rId41"/>
    <p:sldId id="285" r:id="rId42"/>
    <p:sldId id="29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a:srgbClr val="90AADC"/>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917"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FD579E-71E7-4588-84A4-9D92059B8D2E}" type="datetimeFigureOut">
              <a:rPr lang="en-US" smtClean="0"/>
              <a:t>6/3/2024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A354D-5D09-4C5A-997C-EB65AB77DA42}" type="slidenum">
              <a:rPr lang="en-US" smtClean="0"/>
              <a:t>‹#›</a:t>
            </a:fld>
            <a:endParaRPr lang="en-US"/>
          </a:p>
        </p:txBody>
      </p:sp>
    </p:spTree>
    <p:extLst>
      <p:ext uri="{BB962C8B-B14F-4D97-AF65-F5344CB8AC3E}">
        <p14:creationId xmlns:p14="http://schemas.microsoft.com/office/powerpoint/2010/main" val="243133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7A354D-5D09-4C5A-997C-EB65AB77DA42}" type="slidenum">
              <a:rPr lang="en-US" smtClean="0"/>
              <a:t>11</a:t>
            </a:fld>
            <a:endParaRPr lang="en-US"/>
          </a:p>
        </p:txBody>
      </p:sp>
    </p:spTree>
    <p:extLst>
      <p:ext uri="{BB962C8B-B14F-4D97-AF65-F5344CB8AC3E}">
        <p14:creationId xmlns:p14="http://schemas.microsoft.com/office/powerpoint/2010/main" val="3321393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24B97D9-8B3D-91F1-7E79-1E7C54B00FB6}"/>
              </a:ext>
            </a:extLst>
          </p:cNvPr>
          <p:cNvGrpSpPr/>
          <p:nvPr userDrawn="1"/>
        </p:nvGrpSpPr>
        <p:grpSpPr>
          <a:xfrm>
            <a:off x="3480047" y="90995"/>
            <a:ext cx="8440946" cy="901083"/>
            <a:chOff x="3480047" y="90995"/>
            <a:chExt cx="8440946" cy="901083"/>
          </a:xfrm>
        </p:grpSpPr>
        <p:sp>
          <p:nvSpPr>
            <p:cNvPr id="3" name="Rectangle: Rounded Corners 2">
              <a:extLst>
                <a:ext uri="{FF2B5EF4-FFF2-40B4-BE49-F238E27FC236}">
                  <a16:creationId xmlns:a16="http://schemas.microsoft.com/office/drawing/2014/main" id="{F18CF2B3-B4FA-1895-4593-72A63D205C89}"/>
                </a:ext>
              </a:extLst>
            </p:cNvPr>
            <p:cNvSpPr/>
            <p:nvPr userDrawn="1"/>
          </p:nvSpPr>
          <p:spPr>
            <a:xfrm>
              <a:off x="3480047" y="363985"/>
              <a:ext cx="8300621" cy="523782"/>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CC5F62E-E615-F6C6-9920-15B1756988B3}"/>
                </a:ext>
              </a:extLst>
            </p:cNvPr>
            <p:cNvPicPr>
              <a:picLocks noChangeAspect="1"/>
            </p:cNvPicPr>
            <p:nvPr userDrawn="1"/>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758305" y="90995"/>
              <a:ext cx="1162688" cy="901083"/>
            </a:xfrm>
            <a:prstGeom prst="rect">
              <a:avLst/>
            </a:prstGeom>
          </p:spPr>
        </p:pic>
      </p:grpSp>
    </p:spTree>
    <p:extLst>
      <p:ext uri="{BB962C8B-B14F-4D97-AF65-F5344CB8AC3E}">
        <p14:creationId xmlns:p14="http://schemas.microsoft.com/office/powerpoint/2010/main" val="25868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F18CF2B3-B4FA-1895-4593-72A63D205C89}"/>
              </a:ext>
            </a:extLst>
          </p:cNvPr>
          <p:cNvSpPr/>
          <p:nvPr userDrawn="1"/>
        </p:nvSpPr>
        <p:spPr>
          <a:xfrm>
            <a:off x="1945689" y="2459311"/>
            <a:ext cx="8300621" cy="1939377"/>
          </a:xfrm>
          <a:prstGeom prst="roundRect">
            <a:avLst>
              <a:gd name="adj" fmla="val 5000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0390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16691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4083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hyperlink" Target="https://stackoverflow.com/"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E026FF-C971-F1F4-8FA9-767583B0F2B6}"/>
              </a:ext>
            </a:extLst>
          </p:cNvPr>
          <p:cNvPicPr>
            <a:picLocks noChangeAspect="1"/>
          </p:cNvPicPr>
          <p:nvPr/>
        </p:nvPicPr>
        <p:blipFill rotWithShape="1">
          <a:blip r:embed="rId2">
            <a:extLst>
              <a:ext uri="{28A0092B-C50C-407E-A947-70E740481C1C}">
                <a14:useLocalDpi xmlns:a14="http://schemas.microsoft.com/office/drawing/2010/main" val="0"/>
              </a:ext>
            </a:extLst>
          </a:blip>
          <a:srcRect r="25776" b="15620"/>
          <a:stretch/>
        </p:blipFill>
        <p:spPr>
          <a:xfrm>
            <a:off x="3142593" y="-1"/>
            <a:ext cx="9049407" cy="6858000"/>
          </a:xfrm>
          <a:prstGeom prst="rect">
            <a:avLst/>
          </a:prstGeom>
        </p:spPr>
      </p:pic>
      <p:sp>
        <p:nvSpPr>
          <p:cNvPr id="10" name="Freeform: Shape 9">
            <a:extLst>
              <a:ext uri="{FF2B5EF4-FFF2-40B4-BE49-F238E27FC236}">
                <a16:creationId xmlns:a16="http://schemas.microsoft.com/office/drawing/2014/main" id="{BB9D5129-56E9-95F7-C9FB-33A6E479A05B}"/>
              </a:ext>
            </a:extLst>
          </p:cNvPr>
          <p:cNvSpPr/>
          <p:nvPr/>
        </p:nvSpPr>
        <p:spPr>
          <a:xfrm>
            <a:off x="0" y="0"/>
            <a:ext cx="6479622" cy="6858000"/>
          </a:xfrm>
          <a:custGeom>
            <a:avLst/>
            <a:gdLst>
              <a:gd name="connsiteX0" fmla="*/ 0 w 6479622"/>
              <a:gd name="connsiteY0" fmla="*/ 0 h 6858000"/>
              <a:gd name="connsiteX1" fmla="*/ 4977276 w 6479622"/>
              <a:gd name="connsiteY1" fmla="*/ 0 h 6858000"/>
              <a:gd name="connsiteX2" fmla="*/ 5112809 w 6479622"/>
              <a:gd name="connsiteY2" fmla="*/ 129219 h 6858000"/>
              <a:gd name="connsiteX3" fmla="*/ 6479622 w 6479622"/>
              <a:gd name="connsiteY3" fmla="*/ 3428999 h 6858000"/>
              <a:gd name="connsiteX4" fmla="*/ 5112809 w 6479622"/>
              <a:gd name="connsiteY4" fmla="*/ 6728780 h 6858000"/>
              <a:gd name="connsiteX5" fmla="*/ 4977273 w 6479622"/>
              <a:gd name="connsiteY5" fmla="*/ 6858000 h 6858000"/>
              <a:gd name="connsiteX6" fmla="*/ 0 w 647962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622" h="6858000">
                <a:moveTo>
                  <a:pt x="0" y="0"/>
                </a:moveTo>
                <a:lnTo>
                  <a:pt x="4977276" y="0"/>
                </a:lnTo>
                <a:lnTo>
                  <a:pt x="5112809" y="129219"/>
                </a:lnTo>
                <a:cubicBezTo>
                  <a:pt x="5957296" y="973706"/>
                  <a:pt x="6479622" y="2140355"/>
                  <a:pt x="6479622" y="3428999"/>
                </a:cubicBezTo>
                <a:cubicBezTo>
                  <a:pt x="6479622" y="4717644"/>
                  <a:pt x="5957296" y="5884292"/>
                  <a:pt x="5112809" y="6728780"/>
                </a:cubicBezTo>
                <a:lnTo>
                  <a:pt x="497727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Oval 11">
            <a:extLst>
              <a:ext uri="{FF2B5EF4-FFF2-40B4-BE49-F238E27FC236}">
                <a16:creationId xmlns:a16="http://schemas.microsoft.com/office/drawing/2014/main" id="{313F1623-965D-8447-6F6B-96DCC0C5A0CA}"/>
              </a:ext>
            </a:extLst>
          </p:cNvPr>
          <p:cNvSpPr/>
          <p:nvPr userDrawn="1"/>
        </p:nvSpPr>
        <p:spPr>
          <a:xfrm>
            <a:off x="1941348" y="904352"/>
            <a:ext cx="1249736" cy="1249736"/>
          </a:xfrm>
          <a:prstGeom prst="ellipse">
            <a:avLst/>
          </a:prstGeom>
          <a:solidFill>
            <a:srgbClr val="DEEBF7"/>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F2400B1-DA4A-B477-5F7D-032FBC4B921A}"/>
              </a:ext>
            </a:extLst>
          </p:cNvPr>
          <p:cNvSpPr/>
          <p:nvPr/>
        </p:nvSpPr>
        <p:spPr>
          <a:xfrm>
            <a:off x="606884" y="2081960"/>
            <a:ext cx="4389800" cy="3801041"/>
          </a:xfrm>
          <a:prstGeom prst="rect">
            <a:avLst/>
          </a:prstGeom>
        </p:spPr>
        <p:txBody>
          <a:bodyPr wrap="square">
            <a:spAutoFit/>
          </a:bodyPr>
          <a:lstStyle/>
          <a:p>
            <a:pPr algn="ctr" rtl="1">
              <a:lnSpc>
                <a:spcPct val="250000"/>
              </a:lnSpc>
            </a:pPr>
            <a:r>
              <a:rPr lang="fa-IR" sz="2400" dirty="0">
                <a:solidFill>
                  <a:srgbClr val="90AADC"/>
                </a:solidFill>
                <a:latin typeface="Times New Roman" panose="02020603050405020304" pitchFamily="18" charset="0"/>
                <a:cs typeface="B Titr" panose="00000700000000000000" pitchFamily="2" charset="-78"/>
              </a:rPr>
              <a:t> پاورپوینت </a:t>
            </a:r>
            <a:r>
              <a:rPr lang="fa-IR" sz="2400" dirty="0">
                <a:solidFill>
                  <a:srgbClr val="90AADC"/>
                </a:solidFill>
                <a:cs typeface="B Titr" panose="00000700000000000000" pitchFamily="2" charset="-78"/>
              </a:rPr>
              <a:t>زبان برنامه نویسی </a:t>
            </a:r>
            <a:r>
              <a:rPr lang="en-US" sz="2800" b="1" dirty="0">
                <a:solidFill>
                  <a:srgbClr val="90AADC"/>
                </a:solidFill>
                <a:latin typeface="Times New Roman" panose="02020603050405020304" pitchFamily="18" charset="0"/>
                <a:cs typeface="Times New Roman" panose="02020603050405020304" pitchFamily="18" charset="0"/>
              </a:rPr>
              <a:t>R</a:t>
            </a:r>
          </a:p>
          <a:p>
            <a:pPr algn="ctr" rtl="1">
              <a:lnSpc>
                <a:spcPct val="250000"/>
              </a:lnSpc>
            </a:pPr>
            <a:r>
              <a:rPr lang="fa-IR" sz="2400" dirty="0">
                <a:solidFill>
                  <a:srgbClr val="90AADC"/>
                </a:solidFill>
                <a:latin typeface="Times New Roman" panose="02020603050405020304" pitchFamily="18" charset="0"/>
                <a:cs typeface="B Titr" panose="00000700000000000000" pitchFamily="2" charset="-78"/>
              </a:rPr>
              <a:t>نام پژوهشگر: </a:t>
            </a:r>
            <a:r>
              <a:rPr lang="fa-IR" sz="2400" dirty="0">
                <a:latin typeface="Times New Roman" panose="02020603050405020304" pitchFamily="18" charset="0"/>
                <a:cs typeface="B Titr" panose="00000700000000000000" pitchFamily="2" charset="-78"/>
              </a:rPr>
              <a:t>محمد جواد عزیزپناه</a:t>
            </a:r>
          </a:p>
          <a:p>
            <a:pPr algn="ctr" rtl="1">
              <a:lnSpc>
                <a:spcPct val="250000"/>
              </a:lnSpc>
            </a:pPr>
            <a:r>
              <a:rPr lang="fa-IR" sz="2400" dirty="0">
                <a:solidFill>
                  <a:srgbClr val="90AADC"/>
                </a:solidFill>
                <a:latin typeface="Times New Roman" panose="02020603050405020304" pitchFamily="18" charset="0"/>
                <a:cs typeface="B Titr" panose="00000700000000000000" pitchFamily="2" charset="-78"/>
              </a:rPr>
              <a:t>استاد راهنما: </a:t>
            </a:r>
            <a:r>
              <a:rPr lang="fa-IR" sz="2400" dirty="0">
                <a:latin typeface="Times New Roman" panose="02020603050405020304" pitchFamily="18" charset="0"/>
                <a:cs typeface="B Titr" panose="00000700000000000000" pitchFamily="2" charset="-78"/>
              </a:rPr>
              <a:t>علیرضا عزیزی </a:t>
            </a:r>
            <a:endParaRPr lang="en-US" sz="2400" dirty="0">
              <a:latin typeface="Times New Roman" panose="02020603050405020304" pitchFamily="18" charset="0"/>
              <a:cs typeface="B Titr" panose="00000700000000000000" pitchFamily="2" charset="-78"/>
            </a:endParaRPr>
          </a:p>
          <a:p>
            <a:pPr algn="ctr" rtl="1">
              <a:lnSpc>
                <a:spcPct val="250000"/>
              </a:lnSpc>
            </a:pPr>
            <a:r>
              <a:rPr lang="fa-IR" sz="2400" dirty="0">
                <a:solidFill>
                  <a:srgbClr val="90AADC"/>
                </a:solidFill>
                <a:latin typeface="Times New Roman" panose="02020603050405020304" pitchFamily="18" charset="0"/>
                <a:cs typeface="B Titr" panose="00000700000000000000" pitchFamily="2" charset="-78"/>
              </a:rPr>
              <a:t>تاریخ ارائه:</a:t>
            </a:r>
            <a:r>
              <a:rPr lang="en-US" sz="2400" dirty="0">
                <a:solidFill>
                  <a:srgbClr val="90AADC"/>
                </a:solidFill>
                <a:latin typeface="Times New Roman" panose="02020603050405020304" pitchFamily="18" charset="0"/>
                <a:cs typeface="B Titr" panose="00000700000000000000" pitchFamily="2" charset="-78"/>
              </a:rPr>
              <a:t> </a:t>
            </a:r>
            <a:r>
              <a:rPr lang="fa-IR" sz="2400" dirty="0">
                <a:solidFill>
                  <a:srgbClr val="90AADC"/>
                </a:solidFill>
                <a:latin typeface="Times New Roman" panose="02020603050405020304" pitchFamily="18" charset="0"/>
                <a:cs typeface="B Titr" panose="00000700000000000000" pitchFamily="2" charset="-78"/>
              </a:rPr>
              <a:t> </a:t>
            </a:r>
            <a:r>
              <a:rPr lang="fa-IR" sz="2400" dirty="0">
                <a:latin typeface="Times New Roman" panose="02020603050405020304" pitchFamily="18" charset="0"/>
                <a:cs typeface="B Titr" panose="00000700000000000000" pitchFamily="2" charset="-78"/>
              </a:rPr>
              <a:t>تابستان ..........</a:t>
            </a:r>
          </a:p>
        </p:txBody>
      </p:sp>
      <p:pic>
        <p:nvPicPr>
          <p:cNvPr id="15" name="Graphic 14">
            <a:extLst>
              <a:ext uri="{FF2B5EF4-FFF2-40B4-BE49-F238E27FC236}">
                <a16:creationId xmlns:a16="http://schemas.microsoft.com/office/drawing/2014/main" id="{236671F6-16AC-A610-D575-FF36721751C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83330" y="929163"/>
            <a:ext cx="1456037" cy="1456036"/>
          </a:xfrm>
          <a:prstGeom prst="rect">
            <a:avLst/>
          </a:prstGeom>
        </p:spPr>
      </p:pic>
    </p:spTree>
    <p:extLst>
      <p:ext uri="{BB962C8B-B14F-4D97-AF65-F5344CB8AC3E}">
        <p14:creationId xmlns:p14="http://schemas.microsoft.com/office/powerpoint/2010/main" val="3376317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چرا زبان برنامه نویسی  </a:t>
            </a:r>
            <a:r>
              <a:rPr lang="en-US" sz="2000" b="1" dirty="0">
                <a:latin typeface="Times New Roman" panose="02020603050405020304" pitchFamily="18" charset="0"/>
                <a:cs typeface="B Titr" panose="00000700000000000000" pitchFamily="2" charset="-78"/>
              </a:rPr>
              <a:t>R</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3" name="Rectangle 1"/>
          <p:cNvSpPr>
            <a:spLocks noChangeArrowheads="1"/>
          </p:cNvSpPr>
          <p:nvPr/>
        </p:nvSpPr>
        <p:spPr bwMode="auto">
          <a:xfrm>
            <a:off x="255638" y="1004771"/>
            <a:ext cx="6569367" cy="5528437"/>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زبان برنامه‌نویسی</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نه‌تنها یک بسته آماری</a:t>
            </a:r>
            <a:r>
              <a:rPr lang="en-US" altLang="en-US" b="1" dirty="0">
                <a:latin typeface="Times New Roman" panose="02020603050405020304" pitchFamily="18" charset="0"/>
                <a:cs typeface="B Nazanin" panose="00000400000000000000" pitchFamily="2" charset="-78"/>
              </a:rPr>
              <a:t> (Statistical Package) </a:t>
            </a:r>
            <a:r>
              <a:rPr lang="ar-SA" altLang="en-US" b="1" dirty="0">
                <a:latin typeface="Times New Roman" panose="02020603050405020304" pitchFamily="18" charset="0"/>
                <a:cs typeface="B Nazanin" panose="00000400000000000000" pitchFamily="2" charset="-78"/>
              </a:rPr>
              <a:t>است، امکان ادغام با زبان‌های دیگر مانند</a:t>
            </a:r>
            <a:r>
              <a:rPr lang="en-US" altLang="en-US" b="1" dirty="0">
                <a:latin typeface="Times New Roman" panose="02020603050405020304" pitchFamily="18" charset="0"/>
                <a:cs typeface="B Nazanin" panose="00000400000000000000" pitchFamily="2" charset="-78"/>
              </a:rPr>
              <a:t> C </a:t>
            </a:r>
            <a:r>
              <a:rPr lang="ar-SA" altLang="en-US" b="1" dirty="0">
                <a:latin typeface="Times New Roman" panose="02020603050405020304" pitchFamily="18" charset="0"/>
                <a:cs typeface="B Nazanin" panose="00000400000000000000" pitchFamily="2" charset="-78"/>
              </a:rPr>
              <a:t>و</a:t>
            </a:r>
            <a:r>
              <a:rPr lang="en-US" altLang="en-US" b="1" dirty="0">
                <a:latin typeface="Times New Roman" panose="02020603050405020304" pitchFamily="18" charset="0"/>
                <a:cs typeface="B Nazanin" panose="00000400000000000000" pitchFamily="2" charset="-78"/>
              </a:rPr>
              <a:t> ++C </a:t>
            </a:r>
            <a:r>
              <a:rPr lang="ar-SA" altLang="en-US" b="1" dirty="0">
                <a:latin typeface="Times New Roman" panose="02020603050405020304" pitchFamily="18" charset="0"/>
                <a:cs typeface="B Nazanin" panose="00000400000000000000" pitchFamily="2" charset="-78"/>
              </a:rPr>
              <a:t>را دارد؛ بنابراین، به‌راحتی می‌توانیم با بسیاری از منابع داده</a:t>
            </a:r>
            <a:r>
              <a:rPr lang="en-US" altLang="en-US" b="1" dirty="0">
                <a:latin typeface="Times New Roman" panose="02020603050405020304" pitchFamily="18" charset="0"/>
                <a:cs typeface="B Nazanin" panose="00000400000000000000" pitchFamily="2" charset="-78"/>
              </a:rPr>
              <a:t> (Data Sources) </a:t>
            </a:r>
            <a:r>
              <a:rPr lang="ar-SA" altLang="en-US" b="1" dirty="0">
                <a:latin typeface="Times New Roman" panose="02020603050405020304" pitchFamily="18" charset="0"/>
                <a:cs typeface="B Nazanin" panose="00000400000000000000" pitchFamily="2" charset="-78"/>
              </a:rPr>
              <a:t>و بسته‌های آماری</a:t>
            </a:r>
            <a:r>
              <a:rPr lang="en-US" altLang="en-US" b="1" dirty="0">
                <a:latin typeface="Times New Roman" panose="02020603050405020304" pitchFamily="18" charset="0"/>
                <a:cs typeface="B Nazanin" panose="00000400000000000000" pitchFamily="2" charset="-78"/>
              </a:rPr>
              <a:t> (Statistical Packages) </a:t>
            </a:r>
            <a:r>
              <a:rPr lang="ar-SA" altLang="en-US" b="1" dirty="0">
                <a:latin typeface="Times New Roman" panose="02020603050405020304" pitchFamily="18" charset="0"/>
                <a:cs typeface="B Nazanin" panose="00000400000000000000" pitchFamily="2" charset="-78"/>
              </a:rPr>
              <a:t>ارتباط برقرار کنیم</a:t>
            </a:r>
            <a:r>
              <a:rPr lang="en-US" altLang="en-US" b="1" dirty="0">
                <a:latin typeface="Times New Roman" panose="02020603050405020304" pitchFamily="18" charset="0"/>
                <a:cs typeface="B Nazanin" panose="00000400000000000000" pitchFamily="2" charset="-78"/>
              </a:rPr>
              <a:t>. </a:t>
            </a:r>
          </a:p>
          <a:p>
            <a:pPr algn="justLow" rtl="1">
              <a:lnSpc>
                <a:spcPct val="250000"/>
              </a:lnSpc>
            </a:pPr>
            <a:r>
              <a:rPr lang="ar-SA" altLang="en-US" b="1" dirty="0">
                <a:latin typeface="Times New Roman" panose="02020603050405020304" pitchFamily="18" charset="0"/>
                <a:cs typeface="B Nazanin" panose="00000400000000000000" pitchFamily="2" charset="-78"/>
              </a:rPr>
              <a:t>زبان برنامه‌نویسی</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انجمن گسترده‌ای از کاربران دارد و روزبه‌روز در حال رشد است</a:t>
            </a:r>
            <a:r>
              <a:rPr lang="en-US" altLang="en-US" b="1" dirty="0">
                <a:latin typeface="Times New Roman" panose="02020603050405020304" pitchFamily="18" charset="0"/>
                <a:cs typeface="B Nazanin" panose="00000400000000000000" pitchFamily="2" charset="-78"/>
              </a:rPr>
              <a:t>. </a:t>
            </a:r>
            <a:endParaRPr lang="fa-IR" altLang="en-US" b="1" dirty="0">
              <a:latin typeface="Times New Roman" panose="02020603050405020304" pitchFamily="18" charset="0"/>
              <a:cs typeface="B Nazanin" panose="00000400000000000000" pitchFamily="2" charset="-78"/>
            </a:endParaRPr>
          </a:p>
          <a:p>
            <a:pPr algn="justLow" rtl="1">
              <a:lnSpc>
                <a:spcPct val="250000"/>
              </a:lnSpc>
            </a:pPr>
            <a:r>
              <a:rPr lang="en-US" altLang="en-US" b="1" dirty="0">
                <a:latin typeface="Times New Roman" panose="02020603050405020304" pitchFamily="18" charset="0"/>
                <a:cs typeface="B Nazanin" panose="00000400000000000000" pitchFamily="2" charset="-78"/>
              </a:rPr>
              <a:t>R </a:t>
            </a:r>
            <a:r>
              <a:rPr lang="ar-SA" altLang="en-US" b="1" dirty="0">
                <a:latin typeface="Times New Roman" panose="02020603050405020304" pitchFamily="18" charset="0"/>
                <a:cs typeface="B Nazanin" panose="00000400000000000000" pitchFamily="2" charset="-78"/>
              </a:rPr>
              <a:t>در حال حاضر یکی از پرطرفدارترین زبان‌های برنامه‌نویسی در حوزه علم داده یا دیتا ساینس</a:t>
            </a:r>
            <a:r>
              <a:rPr lang="en-US" altLang="en-US" b="1" dirty="0">
                <a:latin typeface="Times New Roman" panose="02020603050405020304" pitchFamily="18" charset="0"/>
                <a:cs typeface="B Nazanin" panose="00000400000000000000" pitchFamily="2" charset="-78"/>
              </a:rPr>
              <a:t> (Data Science) </a:t>
            </a:r>
            <a:r>
              <a:rPr lang="ar-SA" altLang="en-US" b="1" dirty="0">
                <a:latin typeface="Times New Roman" panose="02020603050405020304" pitchFamily="18" charset="0"/>
                <a:cs typeface="B Nazanin" panose="00000400000000000000" pitchFamily="2" charset="-78"/>
              </a:rPr>
              <a:t>است</a:t>
            </a:r>
            <a:r>
              <a:rPr lang="en-US" altLang="en-US" b="1" dirty="0">
                <a:latin typeface="Times New Roman" panose="02020603050405020304" pitchFamily="18" charset="0"/>
                <a:cs typeface="B Nazanin" panose="00000400000000000000" pitchFamily="2" charset="-78"/>
              </a:rPr>
              <a:t>. </a:t>
            </a:r>
          </a:p>
        </p:txBody>
      </p:sp>
      <p:pic>
        <p:nvPicPr>
          <p:cNvPr id="7" name="Picture 6">
            <a:extLst>
              <a:ext uri="{FF2B5EF4-FFF2-40B4-BE49-F238E27FC236}">
                <a16:creationId xmlns:a16="http://schemas.microsoft.com/office/drawing/2014/main" id="{D3E13F5C-4794-BC4D-0D40-2B7A6FE262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6655" y="2079522"/>
            <a:ext cx="4649707" cy="3603523"/>
          </a:xfrm>
          <a:prstGeom prst="rect">
            <a:avLst/>
          </a:prstGeom>
        </p:spPr>
      </p:pic>
    </p:spTree>
    <p:extLst>
      <p:ext uri="{BB962C8B-B14F-4D97-AF65-F5344CB8AC3E}">
        <p14:creationId xmlns:p14="http://schemas.microsoft.com/office/powerpoint/2010/main" val="3127715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ویژگی های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1"/>
          <p:cNvSpPr>
            <a:spLocks noChangeArrowheads="1"/>
          </p:cNvSpPr>
          <p:nvPr/>
        </p:nvSpPr>
        <p:spPr bwMode="auto">
          <a:xfrm>
            <a:off x="384740" y="1249272"/>
            <a:ext cx="11422520"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آمار پایه </a:t>
            </a:r>
            <a:r>
              <a:rPr lang="en-US" b="1" dirty="0">
                <a:latin typeface="Times New Roman" panose="02020603050405020304" pitchFamily="18" charset="0"/>
                <a:cs typeface="B Nazanin" panose="00000400000000000000" pitchFamily="2" charset="-78"/>
              </a:rPr>
              <a:t>Basic Statistics)</a:t>
            </a:r>
            <a:r>
              <a:rPr lang="fa-IR" b="1" dirty="0">
                <a:latin typeface="Times New Roman" panose="02020603050405020304" pitchFamily="18" charset="0"/>
                <a:cs typeface="B Nazanin" panose="00000400000000000000" pitchFamily="2" charset="-78"/>
              </a:rPr>
              <a:t> ) : متداول‌ترین اصطلاحات آماری پایه عبارت‌اند از میانگین ( </a:t>
            </a:r>
            <a:r>
              <a:rPr lang="en-US" b="1" dirty="0">
                <a:latin typeface="Times New Roman" panose="02020603050405020304" pitchFamily="18" charset="0"/>
                <a:cs typeface="B Nazanin" panose="00000400000000000000" pitchFamily="2" charset="-78"/>
              </a:rPr>
              <a:t>Mean</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حالت ( </a:t>
            </a:r>
            <a:r>
              <a:rPr lang="en-US" b="1" dirty="0">
                <a:latin typeface="Times New Roman" panose="02020603050405020304" pitchFamily="18" charset="0"/>
                <a:cs typeface="B Nazanin" panose="00000400000000000000" pitchFamily="2" charset="-78"/>
              </a:rPr>
              <a:t>Mode</a:t>
            </a:r>
            <a:r>
              <a:rPr lang="fa-IR" b="1" dirty="0">
                <a:latin typeface="Times New Roman" panose="02020603050405020304" pitchFamily="18" charset="0"/>
                <a:cs typeface="B Nazanin" panose="00000400000000000000" pitchFamily="2" charset="-78"/>
              </a:rPr>
              <a:t> ) و میانه  </a:t>
            </a:r>
            <a:r>
              <a:rPr lang="en-US" b="1" dirty="0">
                <a:latin typeface="Times New Roman" panose="02020603050405020304" pitchFamily="18" charset="0"/>
                <a:cs typeface="B Nazanin" panose="00000400000000000000" pitchFamily="2" charset="-78"/>
              </a:rPr>
              <a:t>Median) </a:t>
            </a:r>
            <a:r>
              <a:rPr lang="fa-IR" b="1" dirty="0">
                <a:latin typeface="Times New Roman" panose="02020603050405020304" pitchFamily="18" charset="0"/>
                <a:cs typeface="B Nazanin" panose="00000400000000000000" pitchFamily="2" charset="-78"/>
              </a:rPr>
              <a:t>) این‌ها همه با عنوان شاخص‌های گرایش مرکزی (</a:t>
            </a:r>
            <a:r>
              <a:rPr lang="en-US" b="1" dirty="0">
                <a:latin typeface="Times New Roman" panose="02020603050405020304" pitchFamily="18" charset="0"/>
                <a:cs typeface="B Nazanin" panose="00000400000000000000" pitchFamily="2" charset="-78"/>
              </a:rPr>
              <a:t>Measures of Central Tendency </a:t>
            </a:r>
            <a:r>
              <a:rPr lang="fa-IR" b="1" dirty="0">
                <a:latin typeface="Times New Roman" panose="02020603050405020304" pitchFamily="18" charset="0"/>
                <a:cs typeface="B Nazanin" panose="00000400000000000000" pitchFamily="2" charset="-78"/>
              </a:rPr>
              <a:t> ) شناخته می‌شوند؛ بنابراین با استفاده از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می‌توانیم گرایش مرکزی را خیلی راحت اندازه‌گیری کنیم.</a:t>
            </a:r>
            <a:endParaRPr lang="en-US" alt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B6720E6E-2A5E-24E3-DAAA-94E0298FC20B}"/>
              </a:ext>
            </a:extLst>
          </p:cNvPr>
          <p:cNvPicPr>
            <a:picLocks noChangeAspect="1"/>
          </p:cNvPicPr>
          <p:nvPr/>
        </p:nvPicPr>
        <p:blipFill rotWithShape="1">
          <a:blip r:embed="rId3">
            <a:extLst>
              <a:ext uri="{28A0092B-C50C-407E-A947-70E740481C1C}">
                <a14:useLocalDpi xmlns:a14="http://schemas.microsoft.com/office/drawing/2010/main" val="0"/>
              </a:ext>
            </a:extLst>
          </a:blip>
          <a:srcRect b="12800"/>
          <a:stretch/>
        </p:blipFill>
        <p:spPr>
          <a:xfrm>
            <a:off x="346125" y="2851354"/>
            <a:ext cx="5628553" cy="3116827"/>
          </a:xfrm>
          <a:prstGeom prst="rect">
            <a:avLst/>
          </a:prstGeom>
        </p:spPr>
      </p:pic>
      <p:sp>
        <p:nvSpPr>
          <p:cNvPr id="10" name="Rectangle 9">
            <a:extLst>
              <a:ext uri="{FF2B5EF4-FFF2-40B4-BE49-F238E27FC236}">
                <a16:creationId xmlns:a16="http://schemas.microsoft.com/office/drawing/2014/main" id="{19D8AE6D-FCE1-7B71-A467-DF5CAAD2C529}"/>
              </a:ext>
            </a:extLst>
          </p:cNvPr>
          <p:cNvSpPr/>
          <p:nvPr/>
        </p:nvSpPr>
        <p:spPr>
          <a:xfrm>
            <a:off x="2438399" y="3482414"/>
            <a:ext cx="6514215" cy="2774142"/>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39031C53-C5FD-8B2C-4E41-8A960C266F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746" y="3631269"/>
            <a:ext cx="5291394" cy="2976409"/>
          </a:xfrm>
          <a:prstGeom prst="rect">
            <a:avLst/>
          </a:prstGeom>
        </p:spPr>
      </p:pic>
    </p:spTree>
    <p:extLst>
      <p:ext uri="{BB962C8B-B14F-4D97-AF65-F5344CB8AC3E}">
        <p14:creationId xmlns:p14="http://schemas.microsoft.com/office/powerpoint/2010/main" val="2733129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ویژگی های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1"/>
          <p:cNvSpPr>
            <a:spLocks noChangeArrowheads="1"/>
          </p:cNvSpPr>
          <p:nvPr/>
        </p:nvSpPr>
        <p:spPr bwMode="auto">
          <a:xfrm>
            <a:off x="6606988" y="1811378"/>
            <a:ext cx="5172365"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گرافیک استاتیک</a:t>
            </a:r>
            <a:r>
              <a:rPr lang="en-US" b="1" dirty="0">
                <a:latin typeface="Times New Roman" panose="02020603050405020304" pitchFamily="18" charset="0"/>
                <a:cs typeface="B Nazanin" panose="00000400000000000000" pitchFamily="2" charset="-78"/>
              </a:rPr>
              <a:t>Static Graphic) </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امکانات متعددی برای ایجاد و توسعه‌ی گرافیک‌های استاتیک </a:t>
            </a:r>
            <a:r>
              <a:rPr lang="en-US" b="1" dirty="0">
                <a:latin typeface="Times New Roman" panose="02020603050405020304" pitchFamily="18" charset="0"/>
                <a:cs typeface="B Nazanin" panose="00000400000000000000" pitchFamily="2" charset="-78"/>
              </a:rPr>
              <a:t>Static Graphics) </a:t>
            </a:r>
            <a:r>
              <a:rPr lang="fa-IR" b="1" dirty="0">
                <a:latin typeface="Times New Roman" panose="02020603050405020304" pitchFamily="18" charset="0"/>
                <a:cs typeface="B Nazanin" panose="00000400000000000000" pitchFamily="2" charset="-78"/>
              </a:rPr>
              <a:t> ) دارد. این زبان انواع متنوعی از نمودارها ( </a:t>
            </a:r>
            <a:r>
              <a:rPr lang="en-US" b="1" dirty="0">
                <a:latin typeface="Times New Roman" panose="02020603050405020304" pitchFamily="18" charset="0"/>
                <a:cs typeface="B Nazanin" panose="00000400000000000000" pitchFamily="2" charset="-78"/>
              </a:rPr>
              <a:t>Plot</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مانند نقشه‌های گرافیکی ( </a:t>
            </a:r>
            <a:r>
              <a:rPr lang="en-US" b="1" dirty="0">
                <a:latin typeface="Times New Roman" panose="02020603050405020304" pitchFamily="18" charset="0"/>
                <a:cs typeface="B Nazanin" panose="00000400000000000000" pitchFamily="2" charset="-78"/>
              </a:rPr>
              <a:t>Graphic Maps</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نمودارهای موزاییکی ( </a:t>
            </a:r>
            <a:r>
              <a:rPr lang="en-US" b="1" dirty="0">
                <a:latin typeface="Times New Roman" panose="02020603050405020304" pitchFamily="18" charset="0"/>
                <a:cs typeface="B Nazanin" panose="00000400000000000000" pitchFamily="2" charset="-78"/>
              </a:rPr>
              <a:t>Mosaic Plots</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نمودارهای دودویی ( </a:t>
            </a:r>
            <a:r>
              <a:rPr lang="en-US" b="1" dirty="0" err="1">
                <a:latin typeface="Times New Roman" panose="02020603050405020304" pitchFamily="18" charset="0"/>
                <a:cs typeface="B Nazanin" panose="00000400000000000000" pitchFamily="2" charset="-78"/>
              </a:rPr>
              <a:t>Biplots</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را شامل است.</a:t>
            </a:r>
            <a:endParaRPr lang="en-US" alt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552A4E51-ACA3-91BC-13A2-D41920C6D61A}"/>
              </a:ext>
            </a:extLst>
          </p:cNvPr>
          <p:cNvPicPr>
            <a:picLocks noChangeAspect="1"/>
          </p:cNvPicPr>
          <p:nvPr/>
        </p:nvPicPr>
        <p:blipFill rotWithShape="1">
          <a:blip r:embed="rId2">
            <a:extLst>
              <a:ext uri="{28A0092B-C50C-407E-A947-70E740481C1C}">
                <a14:useLocalDpi xmlns:a14="http://schemas.microsoft.com/office/drawing/2010/main" val="0"/>
              </a:ext>
            </a:extLst>
          </a:blip>
          <a:srcRect l="7765" r="12079" b="21703"/>
          <a:stretch/>
        </p:blipFill>
        <p:spPr>
          <a:xfrm>
            <a:off x="412647" y="1111623"/>
            <a:ext cx="5614657" cy="5484397"/>
          </a:xfrm>
          <a:prstGeom prst="rect">
            <a:avLst/>
          </a:prstGeom>
        </p:spPr>
      </p:pic>
    </p:spTree>
    <p:extLst>
      <p:ext uri="{BB962C8B-B14F-4D97-AF65-F5344CB8AC3E}">
        <p14:creationId xmlns:p14="http://schemas.microsoft.com/office/powerpoint/2010/main" val="2135412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ویژگی های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1"/>
          <p:cNvSpPr>
            <a:spLocks noChangeArrowheads="1"/>
          </p:cNvSpPr>
          <p:nvPr/>
        </p:nvSpPr>
        <p:spPr bwMode="auto">
          <a:xfrm>
            <a:off x="353961" y="1507169"/>
            <a:ext cx="4920403"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توزیع احتمال ( </a:t>
            </a:r>
            <a:r>
              <a:rPr lang="en-US" b="1" dirty="0">
                <a:latin typeface="Times New Roman" panose="02020603050405020304" pitchFamily="18" charset="0"/>
                <a:cs typeface="B Nazanin" panose="00000400000000000000" pitchFamily="2" charset="-78"/>
              </a:rPr>
              <a:t>Probability distributions</a:t>
            </a:r>
            <a:r>
              <a:rPr lang="fa-IR" b="1" dirty="0">
                <a:latin typeface="Times New Roman" panose="02020603050405020304" pitchFamily="18" charset="0"/>
                <a:cs typeface="B Nazanin" panose="00000400000000000000" pitchFamily="2" charset="-78"/>
              </a:rPr>
              <a:t> ) : توزیع احتمال نقش مهمی در آمار دارد. با استفاده از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می‌توانیم به‌راحتی انواع مختلفی از توزیع احتمال</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مانند توزیع دوجمله‌ای (</a:t>
            </a:r>
            <a:r>
              <a:rPr lang="en-US" b="1" dirty="0">
                <a:latin typeface="Times New Roman" panose="02020603050405020304" pitchFamily="18" charset="0"/>
                <a:cs typeface="B Nazanin" panose="00000400000000000000" pitchFamily="2" charset="-78"/>
              </a:rPr>
              <a:t>Binomial Distribution</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توزیع نرمال (</a:t>
            </a:r>
            <a:r>
              <a:rPr lang="en-US" b="1" dirty="0">
                <a:latin typeface="Times New Roman" panose="02020603050405020304" pitchFamily="18" charset="0"/>
                <a:cs typeface="B Nazanin" panose="00000400000000000000" pitchFamily="2" charset="-78"/>
              </a:rPr>
              <a:t>Normal Distribution</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توزیع مربع کای (</a:t>
            </a:r>
            <a:r>
              <a:rPr lang="en-US" b="1" dirty="0">
                <a:latin typeface="Times New Roman" panose="02020603050405020304" pitchFamily="18" charset="0"/>
                <a:cs typeface="B Nazanin" panose="00000400000000000000" pitchFamily="2" charset="-78"/>
              </a:rPr>
              <a:t>Chi-squared Distribution </a:t>
            </a:r>
            <a:r>
              <a:rPr lang="fa-IR" b="1" dirty="0">
                <a:latin typeface="Times New Roman" panose="02020603050405020304" pitchFamily="18" charset="0"/>
                <a:cs typeface="B Nazanin" panose="00000400000000000000" pitchFamily="2" charset="-78"/>
              </a:rPr>
              <a:t> ) و بسیاری دیگر، را داشته باشیم.</a:t>
            </a:r>
            <a:endParaRPr lang="en-US" altLang="en-US" b="1"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74A9F876-23D8-A60B-0B4A-E65F321035CA}"/>
              </a:ext>
            </a:extLst>
          </p:cNvPr>
          <p:cNvSpPr/>
          <p:nvPr/>
        </p:nvSpPr>
        <p:spPr>
          <a:xfrm>
            <a:off x="5624775" y="1388571"/>
            <a:ext cx="4274599" cy="4303908"/>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ADF1A533-0EE6-C7F5-3A6F-01BD9C4DB483}"/>
              </a:ext>
            </a:extLst>
          </p:cNvPr>
          <p:cNvPicPr>
            <a:picLocks noChangeAspect="1"/>
          </p:cNvPicPr>
          <p:nvPr/>
        </p:nvPicPr>
        <p:blipFill rotWithShape="1">
          <a:blip r:embed="rId2">
            <a:extLst>
              <a:ext uri="{28A0092B-C50C-407E-A947-70E740481C1C}">
                <a14:useLocalDpi xmlns:a14="http://schemas.microsoft.com/office/drawing/2010/main" val="0"/>
              </a:ext>
            </a:extLst>
          </a:blip>
          <a:srcRect r="17860"/>
          <a:stretch/>
        </p:blipFill>
        <p:spPr>
          <a:xfrm>
            <a:off x="5907179" y="1666195"/>
            <a:ext cx="6284821" cy="4303909"/>
          </a:xfrm>
          <a:prstGeom prst="rect">
            <a:avLst/>
          </a:prstGeom>
        </p:spPr>
      </p:pic>
    </p:spTree>
    <p:extLst>
      <p:ext uri="{BB962C8B-B14F-4D97-AF65-F5344CB8AC3E}">
        <p14:creationId xmlns:p14="http://schemas.microsoft.com/office/powerpoint/2010/main" val="18768979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ویژگی های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1"/>
          <p:cNvSpPr>
            <a:spLocks noChangeArrowheads="1"/>
          </p:cNvSpPr>
          <p:nvPr/>
        </p:nvSpPr>
        <p:spPr bwMode="auto">
          <a:xfrm>
            <a:off x="6864640" y="1790090"/>
            <a:ext cx="4994280" cy="3277820"/>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بسته‌های  </a:t>
            </a:r>
            <a:r>
              <a:rPr lang="en-US" b="1" dirty="0">
                <a:latin typeface="Times New Roman" panose="02020603050405020304" pitchFamily="18" charset="0"/>
                <a:cs typeface="B Nazanin" panose="00000400000000000000" pitchFamily="2" charset="-78"/>
              </a:rPr>
              <a:t>R (R Packages)</a:t>
            </a:r>
            <a:r>
              <a:rPr lang="fa-IR" b="1" dirty="0">
                <a:latin typeface="Times New Roman" panose="02020603050405020304" pitchFamily="18" charset="0"/>
                <a:cs typeface="B Nazanin" panose="00000400000000000000" pitchFamily="2" charset="-78"/>
              </a:rPr>
              <a:t> : یکی از ویژگی‌های اصلی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این است که امکان دسترسی به کتابخانه‌های متعددی را به ما می‌دهد.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دارای  </a:t>
            </a:r>
            <a:r>
              <a:rPr lang="en-US" b="1" dirty="0">
                <a:latin typeface="Times New Roman" panose="02020603050405020304" pitchFamily="18" charset="0"/>
                <a:cs typeface="B Nazanin" panose="00000400000000000000" pitchFamily="2" charset="-78"/>
              </a:rPr>
              <a:t>CRAN </a:t>
            </a:r>
            <a:r>
              <a:rPr lang="fa-IR" b="1" dirty="0">
                <a:latin typeface="Times New Roman" panose="02020603050405020304" pitchFamily="18" charset="0"/>
                <a:cs typeface="B Nazanin" panose="00000400000000000000" pitchFamily="2" charset="-78"/>
              </a:rPr>
              <a:t> است که مخزنی است که بیش از ده‌هزار بسته را در خود جای داده است.</a:t>
            </a:r>
            <a:endParaRPr lang="en-US" alt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DCC2FAD0-DD88-8BFE-84C9-7F7AABAA0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884" y="1004887"/>
            <a:ext cx="5267325" cy="4848225"/>
          </a:xfrm>
          <a:prstGeom prst="rect">
            <a:avLst/>
          </a:prstGeom>
        </p:spPr>
      </p:pic>
    </p:spTree>
    <p:extLst>
      <p:ext uri="{BB962C8B-B14F-4D97-AF65-F5344CB8AC3E}">
        <p14:creationId xmlns:p14="http://schemas.microsoft.com/office/powerpoint/2010/main" val="1081771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ویژگی های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1"/>
          <p:cNvSpPr>
            <a:spLocks noChangeArrowheads="1"/>
          </p:cNvSpPr>
          <p:nvPr/>
        </p:nvSpPr>
        <p:spPr bwMode="auto">
          <a:xfrm>
            <a:off x="6680044" y="1647401"/>
            <a:ext cx="5188304"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رایانش توزیع‌شده ( </a:t>
            </a:r>
            <a:r>
              <a:rPr lang="en-US" b="1" dirty="0">
                <a:latin typeface="Times New Roman" panose="02020603050405020304" pitchFamily="18" charset="0"/>
                <a:cs typeface="B Nazanin" panose="00000400000000000000" pitchFamily="2" charset="-78"/>
              </a:rPr>
              <a:t>Distributed Computing</a:t>
            </a:r>
            <a:r>
              <a:rPr lang="fa-IR" b="1" dirty="0">
                <a:latin typeface="Times New Roman" panose="02020603050405020304" pitchFamily="18" charset="0"/>
                <a:cs typeface="B Nazanin" panose="00000400000000000000" pitchFamily="2" charset="-78"/>
              </a:rPr>
              <a:t> ) : رایانش توزیع‌شده مدلی است که در آن اجزای یک سیستم نرم‌افزاری برای بهبود کارایی و عملکرد در میان چندین کامپیوتر به اشتراک گذاشته می‌شوند.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امکان رایانش توزیع‌شده را از طریق بسته‌هایی ، مانند دو بسته‌ی جدید</a:t>
            </a:r>
            <a:r>
              <a:rPr lang="en-US" b="1" dirty="0" err="1">
                <a:latin typeface="Times New Roman" panose="02020603050405020304" pitchFamily="18" charset="0"/>
                <a:cs typeface="B Nazanin" panose="00000400000000000000" pitchFamily="2" charset="-78"/>
              </a:rPr>
              <a:t>ddR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err="1">
                <a:latin typeface="Times New Roman" panose="02020603050405020304" pitchFamily="18" charset="0"/>
                <a:cs typeface="B Nazanin" panose="00000400000000000000" pitchFamily="2" charset="-78"/>
              </a:rPr>
              <a:t>multidplyr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که در نوامبر ۲۰۱۵ منتشر شدند، به کاربران می‌دهد.</a:t>
            </a:r>
            <a:endParaRPr lang="en-US" altLang="en-US" b="1"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3B0AB2F4-0DC3-084E-F6DB-4F644B5981A9}"/>
              </a:ext>
            </a:extLst>
          </p:cNvPr>
          <p:cNvPicPr>
            <a:picLocks noChangeAspect="1"/>
          </p:cNvPicPr>
          <p:nvPr/>
        </p:nvPicPr>
        <p:blipFill rotWithShape="1">
          <a:blip r:embed="rId2">
            <a:extLst>
              <a:ext uri="{28A0092B-C50C-407E-A947-70E740481C1C}">
                <a14:useLocalDpi xmlns:a14="http://schemas.microsoft.com/office/drawing/2010/main" val="0"/>
              </a:ext>
            </a:extLst>
          </a:blip>
          <a:srcRect l="18701" r="22797"/>
          <a:stretch/>
        </p:blipFill>
        <p:spPr>
          <a:xfrm>
            <a:off x="687846" y="1362122"/>
            <a:ext cx="5090622" cy="4428721"/>
          </a:xfrm>
          <a:prstGeom prst="rect">
            <a:avLst/>
          </a:prstGeom>
        </p:spPr>
      </p:pic>
    </p:spTree>
    <p:extLst>
      <p:ext uri="{BB962C8B-B14F-4D97-AF65-F5344CB8AC3E}">
        <p14:creationId xmlns:p14="http://schemas.microsoft.com/office/powerpoint/2010/main" val="22411125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سهم زبان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در صنعت و کسب و کارها</a:t>
            </a:r>
          </a:p>
        </p:txBody>
      </p:sp>
      <p:sp>
        <p:nvSpPr>
          <p:cNvPr id="5" name="Rectangle 1"/>
          <p:cNvSpPr>
            <a:spLocks noChangeArrowheads="1"/>
          </p:cNvSpPr>
          <p:nvPr/>
        </p:nvSpPr>
        <p:spPr bwMode="auto">
          <a:xfrm>
            <a:off x="458433" y="1374591"/>
            <a:ext cx="4113567" cy="4108817"/>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با توجه به بررسی صنایع و کسب و کارها، بیشترین استفاده کنندگان از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متعلق به بخش آموزش عالی و دانشجویان تحصیلات تکمیلی (</a:t>
            </a:r>
            <a:r>
              <a:rPr lang="en-US" b="1" dirty="0">
                <a:latin typeface="Times New Roman" panose="02020603050405020304" pitchFamily="18" charset="0"/>
                <a:cs typeface="B Nazanin" panose="00000400000000000000" pitchFamily="2" charset="-78"/>
              </a:rPr>
              <a:t>Academic </a:t>
            </a:r>
            <a:r>
              <a:rPr lang="fa-IR" b="1" dirty="0">
                <a:latin typeface="Times New Roman" panose="02020603050405020304" pitchFamily="18" charset="0"/>
                <a:cs typeface="B Nazanin" panose="00000400000000000000" pitchFamily="2" charset="-78"/>
              </a:rPr>
              <a:t> ) است. در رتبه دوم می‌توان به بخش «بهداشت» (</a:t>
            </a:r>
            <a:r>
              <a:rPr lang="en-US" b="1" dirty="0">
                <a:latin typeface="Times New Roman" panose="02020603050405020304" pitchFamily="18" charset="0"/>
                <a:cs typeface="B Nazanin" panose="00000400000000000000" pitchFamily="2" charset="-78"/>
              </a:rPr>
              <a:t>Healthcare </a:t>
            </a:r>
            <a:r>
              <a:rPr lang="fa-IR" b="1" dirty="0">
                <a:latin typeface="Times New Roman" panose="02020603050405020304" pitchFamily="18" charset="0"/>
                <a:cs typeface="B Nazanin" panose="00000400000000000000" pitchFamily="2" charset="-78"/>
              </a:rPr>
              <a:t> ) اشاره کرد.</a:t>
            </a:r>
            <a:endParaRPr lang="en-US" altLang="en-US" b="1"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76531" y="1936847"/>
            <a:ext cx="3425208" cy="3507853"/>
          </a:xfrm>
          <a:prstGeom prst="rect">
            <a:avLst/>
          </a:prstGeom>
        </p:spPr>
      </p:pic>
    </p:spTree>
    <p:extLst>
      <p:ext uri="{BB962C8B-B14F-4D97-AF65-F5344CB8AC3E}">
        <p14:creationId xmlns:p14="http://schemas.microsoft.com/office/powerpoint/2010/main" val="4659944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بسته‌ها یا کتابخانه‌های پرطرفدار</a:t>
            </a:r>
            <a:r>
              <a:rPr lang="en-US" sz="2000" b="1" dirty="0">
                <a:latin typeface="Times New Roman" panose="02020603050405020304" pitchFamily="18" charset="0"/>
                <a:cs typeface="B Titr" panose="00000700000000000000" pitchFamily="2" charset="-78"/>
              </a:rPr>
              <a:t> </a:t>
            </a:r>
            <a:r>
              <a:rPr lang="fa-IR" sz="2000" b="1" dirty="0">
                <a:latin typeface="Times New Roman" panose="02020603050405020304" pitchFamily="18" charset="0"/>
                <a:cs typeface="B Titr" panose="00000700000000000000" pitchFamily="2" charset="-78"/>
              </a:rPr>
              <a:t>زبان  </a:t>
            </a:r>
            <a:r>
              <a:rPr lang="en-US" sz="2000" b="1" dirty="0">
                <a:latin typeface="Times New Roman" panose="02020603050405020304" pitchFamily="18" charset="0"/>
                <a:cs typeface="B Titr" panose="00000700000000000000" pitchFamily="2" charset="-78"/>
              </a:rPr>
              <a:t>R</a:t>
            </a:r>
          </a:p>
        </p:txBody>
      </p:sp>
      <p:sp>
        <p:nvSpPr>
          <p:cNvPr id="5" name="Rectangle 1"/>
          <p:cNvSpPr>
            <a:spLocks noChangeArrowheads="1"/>
          </p:cNvSpPr>
          <p:nvPr/>
        </p:nvSpPr>
        <p:spPr bwMode="auto">
          <a:xfrm>
            <a:off x="5627801" y="1303273"/>
            <a:ext cx="6227685"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برای اجرای الگوریتم‌ها یا بسیاری از توابع در حوزه‌های مختلف علمی، کتابخانه یا بسته‌هایی از امکانات (</a:t>
            </a:r>
            <a:r>
              <a:rPr lang="en-US" b="1" dirty="0">
                <a:latin typeface="Times New Roman" panose="02020603050405020304" pitchFamily="18" charset="0"/>
                <a:cs typeface="B Nazanin" panose="00000400000000000000" pitchFamily="2" charset="-78"/>
              </a:rPr>
              <a:t>Utility</a:t>
            </a:r>
            <a:r>
              <a:rPr lang="fa-IR" b="1" dirty="0">
                <a:latin typeface="Times New Roman" panose="02020603050405020304" pitchFamily="18" charset="0"/>
                <a:cs typeface="B Nazanin" panose="00000400000000000000" pitchFamily="2" charset="-78"/>
              </a:rPr>
              <a:t> )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در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گنجانده شده که در تصویر ۳، به ترتیب استفاده کننده، برحسب تعداد پرسش و پاسخ‌های مطرح شده در سایت  </a:t>
            </a:r>
            <a:r>
              <a:rPr lang="en-US" b="1" dirty="0">
                <a:latin typeface="Times New Roman" panose="02020603050405020304" pitchFamily="18" charset="0"/>
                <a:cs typeface="B Nazanin" panose="00000400000000000000" pitchFamily="2" charset="-78"/>
              </a:rPr>
              <a:t>Stack Overflow (</a:t>
            </a:r>
            <a:r>
              <a:rPr lang="en-US" b="1" dirty="0">
                <a:latin typeface="Times New Roman" panose="02020603050405020304" pitchFamily="18" charset="0"/>
                <a:cs typeface="B Nazanin" panose="00000400000000000000" pitchFamily="2" charset="-78"/>
                <a:hlinkClick r:id="rId2"/>
              </a:rPr>
              <a:t>+</a:t>
            </a:r>
            <a:r>
              <a:rPr lang="en-US" b="1" dirty="0">
                <a:latin typeface="Times New Roman" panose="02020603050405020304" pitchFamily="18" charset="0"/>
                <a:cs typeface="B Nazanin" panose="00000400000000000000" pitchFamily="2" charset="-78"/>
              </a:rPr>
              <a:t>)</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ایجاد شده است. کتابخانه </a:t>
            </a:r>
            <a:r>
              <a:rPr lang="en-US" b="1" dirty="0" err="1">
                <a:latin typeface="Times New Roman" panose="02020603050405020304" pitchFamily="18" charset="0"/>
                <a:cs typeface="B Nazanin" panose="00000400000000000000" pitchFamily="2" charset="-78"/>
              </a:rPr>
              <a:t>dplyr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ggplot2، </a:t>
            </a:r>
            <a:r>
              <a:rPr lang="fa-IR" b="1" dirty="0">
                <a:latin typeface="Times New Roman" panose="02020603050405020304" pitchFamily="18" charset="0"/>
                <a:cs typeface="B Nazanin" panose="00000400000000000000" pitchFamily="2" charset="-78"/>
              </a:rPr>
              <a:t>که اولی به اجرای تغییر روی داده‌ها و دومی به رسم نمودار، اختصاص دارد، در بین پر طرفدارترین‌ها دیده می‌شوند. از طرفی کتابخانه‌های</a:t>
            </a:r>
            <a:r>
              <a:rPr lang="en-US" b="1" dirty="0">
                <a:latin typeface="Times New Roman" panose="02020603050405020304" pitchFamily="18" charset="0"/>
                <a:cs typeface="B Nazanin" panose="00000400000000000000" pitchFamily="2" charset="-78"/>
              </a:rPr>
              <a:t>scales </a:t>
            </a:r>
            <a:r>
              <a:rPr lang="fa-IR" b="1" dirty="0">
                <a:latin typeface="Times New Roman" panose="02020603050405020304" pitchFamily="18" charset="0"/>
                <a:cs typeface="B Nazanin" panose="00000400000000000000" pitchFamily="2" charset="-78"/>
              </a:rPr>
              <a:t> و </a:t>
            </a:r>
            <a:r>
              <a:rPr lang="en-US" b="1" dirty="0" err="1">
                <a:latin typeface="Times New Roman" panose="02020603050405020304" pitchFamily="18" charset="0"/>
                <a:cs typeface="B Nazanin" panose="00000400000000000000" pitchFamily="2" charset="-78"/>
              </a:rPr>
              <a:t>gridExtra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کمتر مورد استفاده قرار گرفته‌اند.</a:t>
            </a:r>
            <a:endParaRPr lang="en-US" alt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BCEFF6B0-A037-C2C5-6EB5-35839FA24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091" y="2054367"/>
            <a:ext cx="4619625" cy="3333750"/>
          </a:xfrm>
          <a:prstGeom prst="rect">
            <a:avLst/>
          </a:prstGeom>
        </p:spPr>
      </p:pic>
    </p:spTree>
    <p:extLst>
      <p:ext uri="{BB962C8B-B14F-4D97-AF65-F5344CB8AC3E}">
        <p14:creationId xmlns:p14="http://schemas.microsoft.com/office/powerpoint/2010/main" val="4120004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آموختن زبان برنامه نویسی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مشکل نیست</a:t>
            </a:r>
          </a:p>
        </p:txBody>
      </p:sp>
      <p:sp>
        <p:nvSpPr>
          <p:cNvPr id="5" name="Rectangle 1"/>
          <p:cNvSpPr>
            <a:spLocks noChangeArrowheads="1"/>
          </p:cNvSpPr>
          <p:nvPr/>
        </p:nvSpPr>
        <p:spPr bwMode="auto">
          <a:xfrm>
            <a:off x="367399" y="1003703"/>
            <a:ext cx="11457202"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سال‌ها پیش، تسلط بر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دشوار بود. زبان برای مبتدیان گیج کننده محسوب می‌شد و ساختار آن مانند سایر ابزارهای برنامه نویسی به نظر نمی‌رسید. برای غلبه بر این مسئله مهم، «هادلی ویكام» (</a:t>
            </a:r>
            <a:r>
              <a:rPr lang="en-US" b="1" dirty="0">
                <a:latin typeface="Times New Roman" panose="02020603050405020304" pitchFamily="18" charset="0"/>
                <a:cs typeface="B Nazanin" panose="00000400000000000000" pitchFamily="2" charset="-78"/>
              </a:rPr>
              <a:t>Hadley Wickham </a:t>
            </a:r>
            <a:r>
              <a:rPr lang="fa-IR" b="1" dirty="0">
                <a:latin typeface="Times New Roman" panose="02020603050405020304" pitchFamily="18" charset="0"/>
                <a:cs typeface="B Nazanin" panose="00000400000000000000" pitchFamily="2" charset="-78"/>
              </a:rPr>
              <a:t> ) مجموعه‌ای از دستورات و امکانات را در کتابخانه‌ یا بسته‌ای به نام </a:t>
            </a:r>
            <a:r>
              <a:rPr lang="en-US" b="1" dirty="0" err="1">
                <a:latin typeface="Times New Roman" panose="02020603050405020304" pitchFamily="18" charset="0"/>
                <a:cs typeface="B Nazanin" panose="00000400000000000000" pitchFamily="2" charset="-78"/>
              </a:rPr>
              <a:t>tidyverse</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تهیه كرد. به این ترتیب تغییرات و تبدیل داده‌ها شهودی‌تر شده و خوانایی آن افزایش یافت. از طرفی ترسیم و ایجاد نمودارهای تحلیلی دیگر امری پیچیده و سخت محسوب نمی‌شد.</a:t>
            </a:r>
            <a:endParaRPr lang="en-US" altLang="en-US" b="1"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AA6F5699-2F08-4328-DB21-5B893345F0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280" y="3310262"/>
            <a:ext cx="6289040" cy="3206350"/>
          </a:xfrm>
          <a:prstGeom prst="rect">
            <a:avLst/>
          </a:prstGeom>
        </p:spPr>
      </p:pic>
    </p:spTree>
    <p:extLst>
      <p:ext uri="{BB962C8B-B14F-4D97-AF65-F5344CB8AC3E}">
        <p14:creationId xmlns:p14="http://schemas.microsoft.com/office/powerpoint/2010/main" val="2948184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آموختن زبان برنامه نویسی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مشکل نیست</a:t>
            </a:r>
          </a:p>
        </p:txBody>
      </p:sp>
      <p:sp>
        <p:nvSpPr>
          <p:cNvPr id="3" name="Rectangle 2"/>
          <p:cNvSpPr/>
          <p:nvPr/>
        </p:nvSpPr>
        <p:spPr>
          <a:xfrm>
            <a:off x="260667" y="5062071"/>
            <a:ext cx="11670665" cy="1373453"/>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خوشبختانه بهترین الگوریتم‌های یادگیری ماشین را می‌توان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اجرا کرد. بسته‌هایی مانند </a:t>
            </a:r>
            <a:r>
              <a:rPr lang="en-US" b="1" dirty="0" err="1">
                <a:latin typeface="Times New Roman" panose="02020603050405020304" pitchFamily="18" charset="0"/>
                <a:cs typeface="B Nazanin" panose="00000400000000000000" pitchFamily="2" charset="-78"/>
              </a:rPr>
              <a:t>Keras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TensorFlow </a:t>
            </a:r>
            <a:r>
              <a:rPr lang="fa-IR" b="1" dirty="0">
                <a:latin typeface="Times New Roman" panose="02020603050405020304" pitchFamily="18" charset="0"/>
                <a:cs typeface="B Nazanin" panose="00000400000000000000" pitchFamily="2" charset="-78"/>
              </a:rPr>
              <a:t> امکان ایجاد تکنیک پیشرفته یادگیری ماشین را دارند.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همچنین یک بسته برای انجام </a:t>
            </a:r>
            <a:r>
              <a:rPr lang="en-US" b="1" dirty="0" err="1">
                <a:latin typeface="Times New Roman" panose="02020603050405020304" pitchFamily="18" charset="0"/>
                <a:cs typeface="B Nazanin" panose="00000400000000000000" pitchFamily="2" charset="-78"/>
              </a:rPr>
              <a:t>Xgboost</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یکی از بهترین الگوریتم‌ها برای شرکت در رقابت‌های </a:t>
            </a:r>
            <a:r>
              <a:rPr lang="en-US" b="1" dirty="0">
                <a:latin typeface="Times New Roman" panose="02020603050405020304" pitchFamily="18" charset="0"/>
                <a:cs typeface="B Nazanin" panose="00000400000000000000" pitchFamily="2" charset="-78"/>
              </a:rPr>
              <a:t>Kaggle </a:t>
            </a:r>
            <a:r>
              <a:rPr lang="fa-IR" b="1" dirty="0">
                <a:latin typeface="Times New Roman" panose="02020603050405020304" pitchFamily="18" charset="0"/>
                <a:cs typeface="B Nazanin" panose="00000400000000000000" pitchFamily="2" charset="-78"/>
              </a:rPr>
              <a:t> دارد.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10F09727-CC8C-5856-8404-EE866C49FB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8920" y="822586"/>
            <a:ext cx="4495800" cy="4495800"/>
          </a:xfrm>
          <a:prstGeom prst="rect">
            <a:avLst/>
          </a:prstGeom>
        </p:spPr>
      </p:pic>
    </p:spTree>
    <p:extLst>
      <p:ext uri="{BB962C8B-B14F-4D97-AF65-F5344CB8AC3E}">
        <p14:creationId xmlns:p14="http://schemas.microsoft.com/office/powerpoint/2010/main" val="297358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475263" y="1465387"/>
            <a:ext cx="4588350" cy="4455066"/>
          </a:xfrm>
          <a:prstGeom prst="rect">
            <a:avLst/>
          </a:prstGeom>
        </p:spPr>
        <p:txBody>
          <a:bodyPr wrap="square">
            <a:spAutoFit/>
          </a:bodyPr>
          <a:lstStyle/>
          <a:p>
            <a:pPr algn="justLow" rtl="1">
              <a:lnSpc>
                <a:spcPct val="200000"/>
              </a:lnSpc>
            </a:pPr>
            <a:r>
              <a:rPr lang="en-US" b="1" dirty="0">
                <a:latin typeface="Times New Roman" panose="02020603050405020304" pitchFamily="18" charset="0"/>
                <a:cs typeface="B Nazanin" panose="00000400000000000000" pitchFamily="2" charset="-78"/>
              </a:rPr>
              <a:t> R </a:t>
            </a:r>
            <a:r>
              <a:rPr lang="fa-IR" b="1" dirty="0">
                <a:latin typeface="Times New Roman" panose="02020603050405020304" pitchFamily="18" charset="0"/>
                <a:cs typeface="B Nazanin" panose="00000400000000000000" pitchFamily="2" charset="-78"/>
              </a:rPr>
              <a:t>یک زبان برنامه‌نویسی و نرم افزار رایگان است که توسط «راس ایهاکا» </a:t>
            </a:r>
            <a:r>
              <a:rPr lang="en-US" b="1" dirty="0">
                <a:latin typeface="Times New Roman" panose="02020603050405020304" pitchFamily="18" charset="0"/>
                <a:cs typeface="B Nazanin" panose="00000400000000000000" pitchFamily="2" charset="-78"/>
              </a:rPr>
              <a:t>Ross </a:t>
            </a:r>
            <a:r>
              <a:rPr lang="en-US" b="1" dirty="0" err="1">
                <a:latin typeface="Times New Roman" panose="02020603050405020304" pitchFamily="18" charset="0"/>
                <a:cs typeface="B Nazanin" panose="00000400000000000000" pitchFamily="2" charset="-78"/>
              </a:rPr>
              <a:t>Ihaka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و «رابرت جنتلمن» </a:t>
            </a:r>
            <a:r>
              <a:rPr lang="en-US" b="1" dirty="0">
                <a:latin typeface="Times New Roman" panose="02020603050405020304" pitchFamily="18" charset="0"/>
                <a:cs typeface="B Nazanin" panose="00000400000000000000" pitchFamily="2" charset="-78"/>
              </a:rPr>
              <a:t>  Robert Gentleman </a:t>
            </a:r>
            <a:r>
              <a:rPr lang="fa-IR" b="1" dirty="0">
                <a:latin typeface="Times New Roman" panose="02020603050405020304" pitchFamily="18" charset="0"/>
                <a:cs typeface="B Nazanin" panose="00000400000000000000" pitchFamily="2" charset="-78"/>
              </a:rPr>
              <a:t>در سال 1993 تهیه شده است. </a:t>
            </a:r>
            <a:r>
              <a:rPr lang="en-US" b="1" dirty="0">
                <a:latin typeface="Times New Roman" panose="02020603050405020304" pitchFamily="18" charset="0"/>
                <a:cs typeface="B Nazanin" panose="00000400000000000000" pitchFamily="2" charset="-78"/>
              </a:rPr>
              <a:t> R </a:t>
            </a:r>
            <a:r>
              <a:rPr lang="fa-IR" b="1" dirty="0">
                <a:latin typeface="Times New Roman" panose="02020603050405020304" pitchFamily="18" charset="0"/>
                <a:cs typeface="B Nazanin" panose="00000400000000000000" pitchFamily="2" charset="-78"/>
              </a:rPr>
              <a:t>دارای کتابخانه‌های گسترده‌ای از انواع روش‌های آماری و شیوه‌های ترسیم نمودارها است. در این زبان برنامه نویسی، «الگوریتم‌های یادگیری ماشین»</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رگرسیون خطی»</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سری‌های زمانی» و «استنباط آماری» قابل استفاده هستند.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F149E7EA-5ECD-44C8-5B66-00445D0563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9024" y="3749670"/>
            <a:ext cx="4774851" cy="2685854"/>
          </a:xfrm>
          <a:prstGeom prst="rect">
            <a:avLst/>
          </a:prstGeom>
        </p:spPr>
      </p:pic>
      <p:sp>
        <p:nvSpPr>
          <p:cNvPr id="10" name="Rectangle 9">
            <a:extLst>
              <a:ext uri="{FF2B5EF4-FFF2-40B4-BE49-F238E27FC236}">
                <a16:creationId xmlns:a16="http://schemas.microsoft.com/office/drawing/2014/main" id="{CCA3468C-01F1-4804-B0BB-F2C7E4B1A4FD}"/>
              </a:ext>
            </a:extLst>
          </p:cNvPr>
          <p:cNvSpPr/>
          <p:nvPr/>
        </p:nvSpPr>
        <p:spPr>
          <a:xfrm>
            <a:off x="6240544" y="2121031"/>
            <a:ext cx="5033914" cy="3511596"/>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E8F7C57-513C-FB5D-E9F7-48835315D1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9648" y="1225373"/>
            <a:ext cx="4180789" cy="2389022"/>
          </a:xfrm>
          <a:prstGeom prst="rect">
            <a:avLst/>
          </a:prstGeom>
        </p:spPr>
      </p:pic>
    </p:spTree>
    <p:extLst>
      <p:ext uri="{BB962C8B-B14F-4D97-AF65-F5344CB8AC3E}">
        <p14:creationId xmlns:p14="http://schemas.microsoft.com/office/powerpoint/2010/main" val="3681202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آموختن زبان برنامه نویسی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مشکل نیست</a:t>
            </a:r>
          </a:p>
        </p:txBody>
      </p:sp>
      <p:sp>
        <p:nvSpPr>
          <p:cNvPr id="3" name="Rectangle 2"/>
          <p:cNvSpPr/>
          <p:nvPr/>
        </p:nvSpPr>
        <p:spPr>
          <a:xfrm>
            <a:off x="4256411" y="1073840"/>
            <a:ext cx="7735693" cy="2065950"/>
          </a:xfrm>
          <a:prstGeom prst="rect">
            <a:avLst/>
          </a:prstGeom>
        </p:spPr>
        <p:txBody>
          <a:bodyPr wrap="square">
            <a:spAutoFit/>
          </a:bodyPr>
          <a:lstStyle/>
          <a:p>
            <a:pPr algn="justLow" rtl="1">
              <a:lnSpc>
                <a:spcPct val="250000"/>
              </a:lnSpc>
            </a:pP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می‌تواند با زبان‌های برنامه‌نویسی دیگر ارتباط برقرار کند. امکان ارتباط با ++ </a:t>
            </a:r>
            <a:r>
              <a:rPr lang="en-US" b="1" dirty="0">
                <a:latin typeface="Times New Roman" panose="02020603050405020304" pitchFamily="18" charset="0"/>
                <a:cs typeface="B Nazanin" panose="00000400000000000000" pitchFamily="2" charset="-78"/>
              </a:rPr>
              <a:t>Python ،java ،c </a:t>
            </a:r>
            <a:r>
              <a:rPr lang="fa-IR" b="1" dirty="0">
                <a:latin typeface="Times New Roman" panose="02020603050405020304" pitchFamily="18" charset="0"/>
                <a:cs typeface="B Nazanin" panose="00000400000000000000" pitchFamily="2" charset="-78"/>
              </a:rPr>
              <a:t> در</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وجود دارد. انجام عملیات و تحلیل روی کلان داده نیز برای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در نظر گرفته شده است. حتی می‌توانید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را با پایگاه داده‌های مختلف مانند </a:t>
            </a:r>
            <a:r>
              <a:rPr lang="en-US" b="1" dirty="0">
                <a:latin typeface="Times New Roman" panose="02020603050405020304" pitchFamily="18" charset="0"/>
                <a:cs typeface="B Nazanin" panose="00000400000000000000" pitchFamily="2" charset="-78"/>
              </a:rPr>
              <a:t> spark  </a:t>
            </a:r>
            <a:r>
              <a:rPr lang="fa-IR" b="1" dirty="0">
                <a:latin typeface="Times New Roman" panose="02020603050405020304" pitchFamily="18" charset="0"/>
                <a:cs typeface="B Nazanin" panose="00000400000000000000" pitchFamily="2" charset="-78"/>
              </a:rPr>
              <a:t>یا </a:t>
            </a:r>
            <a:r>
              <a:rPr lang="en-US" b="1" dirty="0" err="1">
                <a:latin typeface="Times New Roman" panose="02020603050405020304" pitchFamily="18" charset="0"/>
                <a:cs typeface="B Nazanin" panose="00000400000000000000" pitchFamily="2" charset="-78"/>
              </a:rPr>
              <a:t>hardop</a:t>
            </a:r>
            <a:r>
              <a:rPr lang="fa-IR" b="1" dirty="0">
                <a:latin typeface="Times New Roman" panose="02020603050405020304" pitchFamily="18" charset="0"/>
                <a:cs typeface="B Nazanin" panose="00000400000000000000" pitchFamily="2" charset="-78"/>
              </a:rPr>
              <a:t>  متصل کنید.</a:t>
            </a:r>
            <a:endParaRPr lang="en-US" b="1"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0941BF59-A873-F981-354D-939D9C43FE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9164" y="2491408"/>
            <a:ext cx="4111166" cy="4210363"/>
          </a:xfrm>
          <a:prstGeom prst="rect">
            <a:avLst/>
          </a:prstGeom>
        </p:spPr>
      </p:pic>
    </p:spTree>
    <p:extLst>
      <p:ext uri="{BB962C8B-B14F-4D97-AF65-F5344CB8AC3E}">
        <p14:creationId xmlns:p14="http://schemas.microsoft.com/office/powerpoint/2010/main" val="902100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آموختن زبان برنامه نویسی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مشکل نیست</a:t>
            </a:r>
          </a:p>
        </p:txBody>
      </p:sp>
      <p:sp>
        <p:nvSpPr>
          <p:cNvPr id="3" name="Rectangle 2"/>
          <p:cNvSpPr/>
          <p:nvPr/>
        </p:nvSpPr>
        <p:spPr>
          <a:xfrm>
            <a:off x="430171" y="1208012"/>
            <a:ext cx="4559039" cy="4939814"/>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در انتها می‌توان به قدرت اجرای عملیات موازی سازی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اشاره کرد. در گذشته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به دلیل استفاده از فقط یک </a:t>
            </a:r>
            <a:r>
              <a:rPr lang="en-US" b="1" dirty="0">
                <a:latin typeface="Times New Roman" panose="02020603050405020304" pitchFamily="18" charset="0"/>
                <a:cs typeface="B Nazanin" panose="00000400000000000000" pitchFamily="2" charset="-78"/>
              </a:rPr>
              <a:t>CPU </a:t>
            </a:r>
            <a:r>
              <a:rPr lang="fa-IR" b="1" dirty="0">
                <a:latin typeface="Times New Roman" panose="02020603050405020304" pitchFamily="18" charset="0"/>
                <a:cs typeface="B Nazanin" panose="00000400000000000000" pitchFamily="2" charset="-78"/>
              </a:rPr>
              <a:t> مورد انتقاد قرار می‌گرفت. خوشبختانه بسته‌ها و کتابخانه‌های اجرای محاسبات موازی ایجاد شده که به شما امکان می‌دهد وظایف خود را در هسته‌های جداگانه پردازشگر انجام دهید.</a:t>
            </a:r>
            <a:endParaRPr lang="en-US" b="1"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04BB2067-FF53-86B0-D44B-471359C3C1E6}"/>
              </a:ext>
            </a:extLst>
          </p:cNvPr>
          <p:cNvSpPr/>
          <p:nvPr/>
        </p:nvSpPr>
        <p:spPr>
          <a:xfrm>
            <a:off x="6096000" y="1645920"/>
            <a:ext cx="4897120" cy="4368799"/>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0A576D5-38F4-0D3F-7926-BC12684481A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350"/>
          <a:stretch/>
        </p:blipFill>
        <p:spPr>
          <a:xfrm>
            <a:off x="8950960" y="4501684"/>
            <a:ext cx="2936240" cy="2070346"/>
          </a:xfrm>
          <a:prstGeom prst="rect">
            <a:avLst/>
          </a:prstGeom>
        </p:spPr>
      </p:pic>
      <p:pic>
        <p:nvPicPr>
          <p:cNvPr id="8" name="Picture 7">
            <a:extLst>
              <a:ext uri="{FF2B5EF4-FFF2-40B4-BE49-F238E27FC236}">
                <a16:creationId xmlns:a16="http://schemas.microsoft.com/office/drawing/2014/main" id="{6583A10F-8768-D77A-C612-D0EA45BCF8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58140" y="1092504"/>
            <a:ext cx="4277804" cy="2851869"/>
          </a:xfrm>
          <a:prstGeom prst="rect">
            <a:avLst/>
          </a:prstGeom>
        </p:spPr>
      </p:pic>
    </p:spTree>
    <p:extLst>
      <p:ext uri="{BB962C8B-B14F-4D97-AF65-F5344CB8AC3E}">
        <p14:creationId xmlns:p14="http://schemas.microsoft.com/office/powerpoint/2010/main" val="3202401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آموختن زبان برنامه نویسی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مشکل نیست</a:t>
            </a:r>
          </a:p>
        </p:txBody>
      </p:sp>
      <p:pic>
        <p:nvPicPr>
          <p:cNvPr id="7" name="Picture 6">
            <a:extLst>
              <a:ext uri="{FF2B5EF4-FFF2-40B4-BE49-F238E27FC236}">
                <a16:creationId xmlns:a16="http://schemas.microsoft.com/office/drawing/2014/main" id="{284C6F16-37B9-484E-B711-32B2FAF7D76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97688" y="1341120"/>
            <a:ext cx="5498312" cy="4744720"/>
          </a:xfrm>
          <a:prstGeom prst="rect">
            <a:avLst/>
          </a:prstGeom>
        </p:spPr>
      </p:pic>
      <p:sp>
        <p:nvSpPr>
          <p:cNvPr id="8" name="Rectangle 7">
            <a:extLst>
              <a:ext uri="{FF2B5EF4-FFF2-40B4-BE49-F238E27FC236}">
                <a16:creationId xmlns:a16="http://schemas.microsoft.com/office/drawing/2014/main" id="{52363C42-1A64-545C-9C14-834A0549882E}"/>
              </a:ext>
            </a:extLst>
          </p:cNvPr>
          <p:cNvSpPr/>
          <p:nvPr/>
        </p:nvSpPr>
        <p:spPr>
          <a:xfrm>
            <a:off x="6898640" y="1473736"/>
            <a:ext cx="4860527"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در انتها می‌توان به قدرت اجرای عملیات موازی سازی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اشاره کرد. در گذشته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به دلیل استفاده از فقط یک </a:t>
            </a:r>
            <a:r>
              <a:rPr lang="en-US" b="1" dirty="0">
                <a:latin typeface="Times New Roman" panose="02020603050405020304" pitchFamily="18" charset="0"/>
                <a:cs typeface="B Nazanin" panose="00000400000000000000" pitchFamily="2" charset="-78"/>
              </a:rPr>
              <a:t>CPU </a:t>
            </a:r>
            <a:r>
              <a:rPr lang="fa-IR" b="1" dirty="0">
                <a:latin typeface="Times New Roman" panose="02020603050405020304" pitchFamily="18" charset="0"/>
                <a:cs typeface="B Nazanin" panose="00000400000000000000" pitchFamily="2" charset="-78"/>
              </a:rPr>
              <a:t> مورد انتقاد قرار می‌گرفت. خوشبختانه بسته‌ها و کتابخانه‌های اجرای محاسبات موازی ایجاد شده که به شما امکان می‌دهد وظایف خود را در هسته‌های جداگانه پردازشگر انجام دهید.</a:t>
            </a:r>
            <a:endParaRPr lang="en-US" b="1"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715142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22505" y="3832154"/>
            <a:ext cx="7132321"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منبع باز (</a:t>
            </a:r>
            <a:r>
              <a:rPr lang="en-US" b="1" dirty="0">
                <a:latin typeface="Times New Roman" panose="02020603050405020304" pitchFamily="18" charset="0"/>
                <a:cs typeface="B Nazanin" panose="00000400000000000000" pitchFamily="2" charset="-78"/>
              </a:rPr>
              <a:t>Open Source</a:t>
            </a:r>
            <a:r>
              <a:rPr lang="fa-IR" b="1" dirty="0">
                <a:latin typeface="Times New Roman" panose="02020603050405020304" pitchFamily="18" charset="0"/>
                <a:cs typeface="B Nazanin" panose="00000400000000000000" pitchFamily="2" charset="-78"/>
              </a:rPr>
              <a:t> ) :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یک زبان برنامه نویسی منبع باز است. این بدان معنی است که هر کسی می‌تواند بدون نیاز به مجوز یا هزینه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کار کند. بعلاوه، شما می‌توانید با سفارشی کردن بسته‌های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بسته‌های جدید را توسعه داده و در حل مشکلات‌ و ایجاد الگوریتم‌های جدید، سهیم شوید.</a:t>
            </a:r>
            <a:endParaRPr lang="en-US" b="1" dirty="0">
              <a:latin typeface="Times New Roman" panose="02020603050405020304" pitchFamily="18" charset="0"/>
              <a:cs typeface="B Nazanin" panose="00000400000000000000" pitchFamily="2" charset="-78"/>
            </a:endParaRPr>
          </a:p>
        </p:txBody>
      </p:sp>
      <p:sp>
        <p:nvSpPr>
          <p:cNvPr id="15" name="Rectangle 14">
            <a:extLst>
              <a:ext uri="{FF2B5EF4-FFF2-40B4-BE49-F238E27FC236}">
                <a16:creationId xmlns:a16="http://schemas.microsoft.com/office/drawing/2014/main" id="{38EC8339-BF0B-97A3-2D1F-8A09259B0FB7}"/>
              </a:ext>
            </a:extLst>
          </p:cNvPr>
          <p:cNvSpPr/>
          <p:nvPr/>
        </p:nvSpPr>
        <p:spPr>
          <a:xfrm>
            <a:off x="589280" y="1645921"/>
            <a:ext cx="10403840" cy="1615440"/>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24B18B46-DCB1-D32A-FA6D-4CAF48A603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9605" y="2579804"/>
            <a:ext cx="3855720" cy="3855720"/>
          </a:xfrm>
          <a:prstGeom prst="rect">
            <a:avLst/>
          </a:prstGeom>
        </p:spPr>
      </p:pic>
      <p:pic>
        <p:nvPicPr>
          <p:cNvPr id="17" name="Picture 16">
            <a:extLst>
              <a:ext uri="{FF2B5EF4-FFF2-40B4-BE49-F238E27FC236}">
                <a16:creationId xmlns:a16="http://schemas.microsoft.com/office/drawing/2014/main" id="{C964CDD9-9EE0-52FE-F8D7-6D962A51A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618" y="1073707"/>
            <a:ext cx="4903906" cy="2758447"/>
          </a:xfrm>
          <a:prstGeom prst="rect">
            <a:avLst/>
          </a:prstGeom>
        </p:spPr>
      </p:pic>
      <p:pic>
        <p:nvPicPr>
          <p:cNvPr id="18" name="Picture 17">
            <a:extLst>
              <a:ext uri="{FF2B5EF4-FFF2-40B4-BE49-F238E27FC236}">
                <a16:creationId xmlns:a16="http://schemas.microsoft.com/office/drawing/2014/main" id="{9B07D864-016D-D79E-D05A-908847F2AEF6}"/>
              </a:ext>
            </a:extLst>
          </p:cNvPr>
          <p:cNvPicPr>
            <a:picLocks noChangeAspect="1"/>
          </p:cNvPicPr>
          <p:nvPr/>
        </p:nvPicPr>
        <p:blipFill rotWithShape="1">
          <a:blip r:embed="rId4">
            <a:extLst>
              <a:ext uri="{28A0092B-C50C-407E-A947-70E740481C1C}">
                <a14:useLocalDpi xmlns:a14="http://schemas.microsoft.com/office/drawing/2010/main" val="0"/>
              </a:ext>
            </a:extLst>
          </a:blip>
          <a:srcRect l="32969" r="15932"/>
          <a:stretch/>
        </p:blipFill>
        <p:spPr>
          <a:xfrm>
            <a:off x="222436" y="1073707"/>
            <a:ext cx="2117101" cy="2758447"/>
          </a:xfrm>
          <a:prstGeom prst="rect">
            <a:avLst/>
          </a:prstGeom>
        </p:spPr>
      </p:pic>
    </p:spTree>
    <p:extLst>
      <p:ext uri="{BB962C8B-B14F-4D97-AF65-F5344CB8AC3E}">
        <p14:creationId xmlns:p14="http://schemas.microsoft.com/office/powerpoint/2010/main" val="1407678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7193280" y="1643849"/>
            <a:ext cx="4594614" cy="4108817"/>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پشتیبانی کامل از داده‌های مختلف: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می‌توانید هر گونه اطلاعاتی را مورد بررسی و تجزیه و تحلیل قرار دهید. به کمک کتابخانه‌های مختلف مانند </a:t>
            </a:r>
            <a:r>
              <a:rPr lang="en-US" b="1" dirty="0" err="1">
                <a:latin typeface="Times New Roman" panose="02020603050405020304" pitchFamily="18" charset="0"/>
                <a:cs typeface="B Nazanin" panose="00000400000000000000" pitchFamily="2" charset="-78"/>
              </a:rPr>
              <a:t>dplyr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یا </a:t>
            </a:r>
            <a:r>
              <a:rPr lang="en-US" b="1" dirty="0" err="1">
                <a:latin typeface="Times New Roman" panose="02020603050405020304" pitchFamily="18" charset="0"/>
                <a:cs typeface="B Nazanin" panose="00000400000000000000" pitchFamily="2" charset="-78"/>
              </a:rPr>
              <a:t>readr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این امکان وجود دارد که داده‌های غیرساختاری را به ساخت یافته تبدیل کرده و مورد آنالیز قرار دهید.</a:t>
            </a:r>
            <a:endParaRPr lang="en-US" b="1" dirty="0">
              <a:latin typeface="Times New Roman" panose="02020603050405020304" pitchFamily="18" charset="0"/>
              <a:cs typeface="B Nazanin" panose="00000400000000000000" pitchFamily="2" charset="-78"/>
            </a:endParaRPr>
          </a:p>
        </p:txBody>
      </p:sp>
      <p:sp>
        <p:nvSpPr>
          <p:cNvPr id="8" name="Rectangle 7">
            <a:extLst>
              <a:ext uri="{FF2B5EF4-FFF2-40B4-BE49-F238E27FC236}">
                <a16:creationId xmlns:a16="http://schemas.microsoft.com/office/drawing/2014/main" id="{81AA56C8-A2F5-4275-28AE-3294646419B2}"/>
              </a:ext>
            </a:extLst>
          </p:cNvPr>
          <p:cNvSpPr/>
          <p:nvPr/>
        </p:nvSpPr>
        <p:spPr>
          <a:xfrm>
            <a:off x="589280" y="1645920"/>
            <a:ext cx="6014720" cy="4602479"/>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911F2103-DA8C-4832-91DF-2A20F20F827D}"/>
              </a:ext>
            </a:extLst>
          </p:cNvPr>
          <p:cNvPicPr>
            <a:picLocks noChangeAspect="1"/>
          </p:cNvPicPr>
          <p:nvPr/>
        </p:nvPicPr>
        <p:blipFill rotWithShape="1">
          <a:blip r:embed="rId2">
            <a:extLst>
              <a:ext uri="{28A0092B-C50C-407E-A947-70E740481C1C}">
                <a14:useLocalDpi xmlns:a14="http://schemas.microsoft.com/office/drawing/2010/main" val="0"/>
              </a:ext>
            </a:extLst>
          </a:blip>
          <a:srcRect l="4459" r="17331"/>
          <a:stretch/>
        </p:blipFill>
        <p:spPr>
          <a:xfrm>
            <a:off x="276941" y="1196297"/>
            <a:ext cx="5334001" cy="4211440"/>
          </a:xfrm>
          <a:prstGeom prst="rect">
            <a:avLst/>
          </a:prstGeom>
        </p:spPr>
      </p:pic>
    </p:spTree>
    <p:extLst>
      <p:ext uri="{BB962C8B-B14F-4D97-AF65-F5344CB8AC3E}">
        <p14:creationId xmlns:p14="http://schemas.microsoft.com/office/powerpoint/2010/main" val="2677479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33181" y="1270896"/>
            <a:ext cx="4681879" cy="4939814"/>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انبوهی از بسته‌ یا کتابخانه‌های کاربردی: با کمک کتابخانه‌های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مجموعه گسترده‌ای از عملیات محاسباتی با بیش از 10 هزار بسته در مخزن  </a:t>
            </a:r>
            <a:r>
              <a:rPr lang="en-US" b="1" dirty="0">
                <a:latin typeface="Times New Roman" panose="02020603050405020304" pitchFamily="18" charset="0"/>
                <a:cs typeface="B Nazanin" panose="00000400000000000000" pitchFamily="2" charset="-78"/>
              </a:rPr>
              <a:t>CRAN</a:t>
            </a:r>
            <a:r>
              <a:rPr lang="fa-IR" b="1" dirty="0">
                <a:latin typeface="Times New Roman" panose="02020603050405020304" pitchFamily="18" charset="0"/>
                <a:cs typeface="B Nazanin" panose="00000400000000000000" pitchFamily="2" charset="-78"/>
              </a:rPr>
              <a:t> در اختیارتان قرار می‌گیرد. این تعداد به طور مداوم در حال افزایش است. این بسته‌ها همه حوزه‌ها از تجارت و یا کاربردهای علمی را شامل می‌شود.</a:t>
            </a:r>
            <a:endParaRPr lang="en-US" b="1" dirty="0">
              <a:latin typeface="Times New Roman" panose="02020603050405020304" pitchFamily="18" charset="0"/>
              <a:cs typeface="B Nazanin" panose="00000400000000000000" pitchFamily="2" charset="-78"/>
            </a:endParaRPr>
          </a:p>
        </p:txBody>
      </p:sp>
      <p:sp>
        <p:nvSpPr>
          <p:cNvPr id="8" name="Rectangle 7">
            <a:extLst>
              <a:ext uri="{FF2B5EF4-FFF2-40B4-BE49-F238E27FC236}">
                <a16:creationId xmlns:a16="http://schemas.microsoft.com/office/drawing/2014/main" id="{687A406B-804F-7AED-CD11-F1DCF5639E74}"/>
              </a:ext>
            </a:extLst>
          </p:cNvPr>
          <p:cNvSpPr/>
          <p:nvPr/>
        </p:nvSpPr>
        <p:spPr>
          <a:xfrm>
            <a:off x="5791199" y="1127760"/>
            <a:ext cx="4985069" cy="4939814"/>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1A6E917-4EF0-BE08-9F49-6AC3B8ACA8CF}"/>
              </a:ext>
            </a:extLst>
          </p:cNvPr>
          <p:cNvPicPr>
            <a:picLocks noChangeAspect="1"/>
          </p:cNvPicPr>
          <p:nvPr/>
        </p:nvPicPr>
        <p:blipFill rotWithShape="1">
          <a:blip r:embed="rId2">
            <a:extLst>
              <a:ext uri="{28A0092B-C50C-407E-A947-70E740481C1C}">
                <a14:useLocalDpi xmlns:a14="http://schemas.microsoft.com/office/drawing/2010/main" val="0"/>
              </a:ext>
            </a:extLst>
          </a:blip>
          <a:srcRect l="30148" r="2889"/>
          <a:stretch/>
        </p:blipFill>
        <p:spPr>
          <a:xfrm>
            <a:off x="6278880" y="1606370"/>
            <a:ext cx="4789376" cy="4768184"/>
          </a:xfrm>
          <a:prstGeom prst="rect">
            <a:avLst/>
          </a:prstGeom>
        </p:spPr>
      </p:pic>
    </p:spTree>
    <p:extLst>
      <p:ext uri="{BB962C8B-B14F-4D97-AF65-F5344CB8AC3E}">
        <p14:creationId xmlns:p14="http://schemas.microsoft.com/office/powerpoint/2010/main" val="2457075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65760" y="1019722"/>
            <a:ext cx="11549719"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رسم نمودار با کیفیت: اگر به دنبال ترسیم یک نمودار با کیفیت و دقیق هستید،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دستورات ترسیمی مناسبی دارد. توابع و دستورات کتابخانه مشهور  </a:t>
            </a:r>
            <a:r>
              <a:rPr lang="en-US" b="1" dirty="0">
                <a:latin typeface="Times New Roman" panose="02020603050405020304" pitchFamily="18" charset="0"/>
                <a:cs typeface="B Nazanin" panose="00000400000000000000" pitchFamily="2" charset="-78"/>
              </a:rPr>
              <a:t>ggplot2، </a:t>
            </a:r>
            <a:r>
              <a:rPr lang="fa-IR" b="1" dirty="0">
                <a:latin typeface="Times New Roman" panose="02020603050405020304" pitchFamily="18" charset="0"/>
                <a:cs typeface="B Nazanin" panose="00000400000000000000" pitchFamily="2" charset="-78"/>
              </a:rPr>
              <a:t>امکان رسم تقریبا همه گونه نموداری را به شما می‌دهد. به علاوه تغییر قالب‌بندی روی چنین نمودارهای به کمک ابزارهای بسته  </a:t>
            </a:r>
            <a:r>
              <a:rPr lang="en-US" b="1" dirty="0" err="1">
                <a:latin typeface="Times New Roman" panose="02020603050405020304" pitchFamily="18" charset="0"/>
                <a:cs typeface="B Nazanin" panose="00000400000000000000" pitchFamily="2" charset="-78"/>
              </a:rPr>
              <a:t>ggplot</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به سادگی صورت گرفته و نمودارهای زیبا و چشم‌نوازی تولید می‌شود. بسته یا کتابخانه </a:t>
            </a:r>
            <a:r>
              <a:rPr lang="en-US" b="1" dirty="0">
                <a:latin typeface="Times New Roman" panose="02020603050405020304" pitchFamily="18" charset="0"/>
                <a:cs typeface="B Nazanin" panose="00000400000000000000" pitchFamily="2" charset="-78"/>
              </a:rPr>
              <a:t>ggplot2، </a:t>
            </a:r>
            <a:r>
              <a:rPr lang="fa-IR" b="1" dirty="0">
                <a:latin typeface="Times New Roman" panose="02020603050405020304" pitchFamily="18" charset="0"/>
                <a:cs typeface="B Nazanin" panose="00000400000000000000" pitchFamily="2" charset="-78"/>
              </a:rPr>
              <a:t>از نقاط قوت و موثر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در بحث مصورسازی داده‌ها محسوب می‌شود.</a:t>
            </a:r>
            <a:endParaRPr lang="en-US" b="1" dirty="0">
              <a:latin typeface="Times New Roman" panose="02020603050405020304" pitchFamily="18" charset="0"/>
              <a:cs typeface="B Nazanin" panose="00000400000000000000" pitchFamily="2" charset="-78"/>
            </a:endParaRPr>
          </a:p>
        </p:txBody>
      </p:sp>
      <p:sp>
        <p:nvSpPr>
          <p:cNvPr id="10" name="Rectangle 9">
            <a:extLst>
              <a:ext uri="{FF2B5EF4-FFF2-40B4-BE49-F238E27FC236}">
                <a16:creationId xmlns:a16="http://schemas.microsoft.com/office/drawing/2014/main" id="{E6E27569-D428-CEB4-41B8-46F7D4D1E8B2}"/>
              </a:ext>
            </a:extLst>
          </p:cNvPr>
          <p:cNvSpPr/>
          <p:nvPr/>
        </p:nvSpPr>
        <p:spPr>
          <a:xfrm>
            <a:off x="3074209" y="3705002"/>
            <a:ext cx="4985069" cy="2133276"/>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CD7BBD39-3524-9771-58D1-C95422B365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1764" y="4114800"/>
            <a:ext cx="4034505" cy="2523807"/>
          </a:xfrm>
          <a:prstGeom prst="rect">
            <a:avLst/>
          </a:prstGeom>
        </p:spPr>
      </p:pic>
      <p:pic>
        <p:nvPicPr>
          <p:cNvPr id="12" name="Picture 11">
            <a:extLst>
              <a:ext uri="{FF2B5EF4-FFF2-40B4-BE49-F238E27FC236}">
                <a16:creationId xmlns:a16="http://schemas.microsoft.com/office/drawing/2014/main" id="{E03248C2-8003-C8C7-CD2B-27DCFBB31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124" y="3429000"/>
            <a:ext cx="5280163" cy="2968625"/>
          </a:xfrm>
          <a:prstGeom prst="rect">
            <a:avLst/>
          </a:prstGeom>
        </p:spPr>
      </p:pic>
    </p:spTree>
    <p:extLst>
      <p:ext uri="{BB962C8B-B14F-4D97-AF65-F5344CB8AC3E}">
        <p14:creationId xmlns:p14="http://schemas.microsoft.com/office/powerpoint/2010/main" val="3637221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32985" y="4600791"/>
            <a:ext cx="11526030" cy="2065950"/>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سازگاری: برنامه‌هایی که به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می‌نویسید، قابلیت هماهنگی با دستورات و برنامه‌هایی را دارد که با زبان‌های برنامه نویسی دیگر مانند </a:t>
            </a:r>
            <a:r>
              <a:rPr lang="en-US" b="1" dirty="0">
                <a:latin typeface="Times New Roman" panose="02020603050405020304" pitchFamily="18" charset="0"/>
                <a:cs typeface="B Nazanin" panose="00000400000000000000" pitchFamily="2" charset="-78"/>
              </a:rPr>
              <a:t>C ، C ++ ، Java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Python </a:t>
            </a:r>
            <a:r>
              <a:rPr lang="fa-IR" b="1" dirty="0">
                <a:latin typeface="Times New Roman" panose="02020603050405020304" pitchFamily="18" charset="0"/>
                <a:cs typeface="B Nazanin" panose="00000400000000000000" pitchFamily="2" charset="-78"/>
              </a:rPr>
              <a:t> نوشته‌اید. همچنین برای کار روی مجموعه داده‌های بزرگ، می‌توان با فناوری‌هایی جدید برای پایگاه مانند </a:t>
            </a:r>
            <a:r>
              <a:rPr lang="en-US" b="1" dirty="0">
                <a:latin typeface="Times New Roman" panose="02020603050405020304" pitchFamily="18" charset="0"/>
                <a:cs typeface="B Nazanin" panose="00000400000000000000" pitchFamily="2" charset="-78"/>
              </a:rPr>
              <a:t>Hadoop </a:t>
            </a:r>
            <a:r>
              <a:rPr lang="fa-IR" b="1" dirty="0">
                <a:latin typeface="Times New Roman" panose="02020603050405020304" pitchFamily="18" charset="0"/>
                <a:cs typeface="B Nazanin" panose="00000400000000000000" pitchFamily="2" charset="-78"/>
              </a:rPr>
              <a:t> ارتباط برقرار کرده و از آن‌ها به عنوان منبع داده استفاده کرد.</a:t>
            </a:r>
            <a:endParaRPr lang="en-US" b="1" dirty="0">
              <a:latin typeface="Times New Roman" panose="02020603050405020304" pitchFamily="18" charset="0"/>
              <a:cs typeface="B Nazanin" panose="00000400000000000000" pitchFamily="2" charset="-78"/>
            </a:endParaRPr>
          </a:p>
        </p:txBody>
      </p:sp>
      <p:sp>
        <p:nvSpPr>
          <p:cNvPr id="9" name="Rectangle 8">
            <a:extLst>
              <a:ext uri="{FF2B5EF4-FFF2-40B4-BE49-F238E27FC236}">
                <a16:creationId xmlns:a16="http://schemas.microsoft.com/office/drawing/2014/main" id="{8D0867C0-0A02-30A3-A947-2742678B8A5F}"/>
              </a:ext>
            </a:extLst>
          </p:cNvPr>
          <p:cNvSpPr/>
          <p:nvPr/>
        </p:nvSpPr>
        <p:spPr>
          <a:xfrm>
            <a:off x="3235954" y="1189545"/>
            <a:ext cx="4985069" cy="2606533"/>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EDF1B343-E79B-B425-8C15-0A4EB0626B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1169" y="1478909"/>
            <a:ext cx="4896147" cy="2754923"/>
          </a:xfrm>
          <a:prstGeom prst="rect">
            <a:avLst/>
          </a:prstGeom>
        </p:spPr>
      </p:pic>
      <p:pic>
        <p:nvPicPr>
          <p:cNvPr id="11" name="Picture 10">
            <a:extLst>
              <a:ext uri="{FF2B5EF4-FFF2-40B4-BE49-F238E27FC236}">
                <a16:creationId xmlns:a16="http://schemas.microsoft.com/office/drawing/2014/main" id="{B735C7F6-0C13-B2C8-FB80-56F3B0FEB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339" y="1478909"/>
            <a:ext cx="4134969" cy="2754923"/>
          </a:xfrm>
          <a:prstGeom prst="rect">
            <a:avLst/>
          </a:prstGeom>
        </p:spPr>
      </p:pic>
    </p:spTree>
    <p:extLst>
      <p:ext uri="{BB962C8B-B14F-4D97-AF65-F5344CB8AC3E}">
        <p14:creationId xmlns:p14="http://schemas.microsoft.com/office/powerpoint/2010/main" val="2625491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5" name="Rectangle 4"/>
          <p:cNvSpPr/>
          <p:nvPr/>
        </p:nvSpPr>
        <p:spPr>
          <a:xfrm>
            <a:off x="6449732" y="1473810"/>
            <a:ext cx="5267325"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بستر مستقل: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یک زبان مستقل از سیستم عامل است. بنابراین می‌توان آن را یک زبان برنامه نویسی «چندسکویی» (</a:t>
            </a:r>
            <a:r>
              <a:rPr lang="en-US" b="1" dirty="0">
                <a:latin typeface="Times New Roman" panose="02020603050405020304" pitchFamily="18" charset="0"/>
                <a:cs typeface="B Nazanin" panose="00000400000000000000" pitchFamily="2" charset="-78"/>
              </a:rPr>
              <a:t>Cross-platform software) </a:t>
            </a:r>
            <a:r>
              <a:rPr lang="fa-IR" b="1" dirty="0">
                <a:latin typeface="Times New Roman" panose="02020603050405020304" pitchFamily="18" charset="0"/>
                <a:cs typeface="B Nazanin" panose="00000400000000000000" pitchFamily="2" charset="-78"/>
              </a:rPr>
              <a:t> ) در نظر گرفت. به این معنی که به راحتی در «ویندوز» ، « لینوکسن» (</a:t>
            </a:r>
            <a:r>
              <a:rPr lang="en-US" b="1" dirty="0">
                <a:latin typeface="Times New Roman" panose="02020603050405020304" pitchFamily="18" charset="0"/>
                <a:cs typeface="B Nazanin" panose="00000400000000000000" pitchFamily="2" charset="-78"/>
              </a:rPr>
              <a:t>Linux </a:t>
            </a:r>
            <a:r>
              <a:rPr lang="fa-IR" b="1" dirty="0">
                <a:latin typeface="Times New Roman" panose="02020603050405020304" pitchFamily="18" charset="0"/>
                <a:cs typeface="B Nazanin" panose="00000400000000000000" pitchFamily="2" charset="-78"/>
              </a:rPr>
              <a:t> ) و «سیستم عامل مک» قابل اجرا است.</a:t>
            </a:r>
            <a:endParaRPr lang="en-US" b="1"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256622D7-6E8A-AD59-F733-A79878B77D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598" y="1239349"/>
            <a:ext cx="5267325" cy="4848225"/>
          </a:xfrm>
          <a:prstGeom prst="rect">
            <a:avLst/>
          </a:prstGeom>
        </p:spPr>
      </p:pic>
    </p:spTree>
    <p:extLst>
      <p:ext uri="{BB962C8B-B14F-4D97-AF65-F5344CB8AC3E}">
        <p14:creationId xmlns:p14="http://schemas.microsoft.com/office/powerpoint/2010/main" val="38000703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5" name="Rectangle 4"/>
          <p:cNvSpPr/>
          <p:nvPr/>
        </p:nvSpPr>
        <p:spPr>
          <a:xfrm>
            <a:off x="310661" y="1159483"/>
            <a:ext cx="5375032"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گزارش‌های چشم نواز: با بسته‌هایی مانند </a:t>
            </a:r>
            <a:r>
              <a:rPr lang="en-US" b="1" dirty="0">
                <a:latin typeface="Times New Roman" panose="02020603050405020304" pitchFamily="18" charset="0"/>
                <a:cs typeface="B Nazanin" panose="00000400000000000000" pitchFamily="2" charset="-78"/>
              </a:rPr>
              <a:t>Shiny </a:t>
            </a:r>
            <a:r>
              <a:rPr lang="fa-IR" b="1" dirty="0">
                <a:latin typeface="Times New Roman" panose="02020603050405020304" pitchFamily="18" charset="0"/>
                <a:cs typeface="B Nazanin" panose="00000400000000000000" pitchFamily="2" charset="-78"/>
              </a:rPr>
              <a:t>و </a:t>
            </a:r>
            <a:r>
              <a:rPr lang="en-US" b="1" dirty="0">
                <a:latin typeface="Times New Roman" panose="02020603050405020304" pitchFamily="18" charset="0"/>
                <a:cs typeface="B Nazanin" panose="00000400000000000000" pitchFamily="2" charset="-78"/>
              </a:rPr>
              <a:t>Markdown</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تهیه گزارش مربوط به نتایج حاصل از تجزیه و تحلیل داده‌ها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بسیار ساده صورت می‌گیرد. شما می‌توانید گزارش‌ها را با داده‌ها، نمودارها و کدهای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ترکیب کرده و به صورت یک سند </a:t>
            </a:r>
            <a:r>
              <a:rPr lang="en-US" b="1" dirty="0">
                <a:latin typeface="Times New Roman" panose="02020603050405020304" pitchFamily="18" charset="0"/>
                <a:cs typeface="B Nazanin" panose="00000400000000000000" pitchFamily="2" charset="-78"/>
              </a:rPr>
              <a:t>Markdown Document) </a:t>
            </a:r>
            <a:r>
              <a:rPr lang="fa-IR" b="1" dirty="0">
                <a:latin typeface="Times New Roman" panose="02020603050405020304" pitchFamily="18" charset="0"/>
                <a:cs typeface="B Nazanin" panose="00000400000000000000" pitchFamily="2" charset="-78"/>
              </a:rPr>
              <a:t> ) منتشر کنید. حتی می‌توانید برنامه‌های وب تعاملی ایجاد کنید که به کاربر اجازه می‌دهد، داده‌ها را تغییر داده و نتایج حاصل از الگوریتم شما را مشاهده کنید.</a:t>
            </a:r>
            <a:endParaRPr lang="en-US" b="1"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C799DBEB-DAC8-23E3-09F9-E23466DA6129}"/>
              </a:ext>
            </a:extLst>
          </p:cNvPr>
          <p:cNvPicPr>
            <a:picLocks noChangeAspect="1"/>
          </p:cNvPicPr>
          <p:nvPr/>
        </p:nvPicPr>
        <p:blipFill rotWithShape="1">
          <a:blip r:embed="rId2">
            <a:extLst>
              <a:ext uri="{28A0092B-C50C-407E-A947-70E740481C1C}">
                <a14:useLocalDpi xmlns:a14="http://schemas.microsoft.com/office/drawing/2010/main" val="0"/>
              </a:ext>
            </a:extLst>
          </a:blip>
          <a:srcRect t="15294"/>
          <a:stretch/>
        </p:blipFill>
        <p:spPr>
          <a:xfrm>
            <a:off x="5756476" y="1406768"/>
            <a:ext cx="6435524" cy="5451231"/>
          </a:xfrm>
          <a:prstGeom prst="rect">
            <a:avLst/>
          </a:prstGeom>
        </p:spPr>
      </p:pic>
    </p:spTree>
    <p:extLst>
      <p:ext uri="{BB962C8B-B14F-4D97-AF65-F5344CB8AC3E}">
        <p14:creationId xmlns:p14="http://schemas.microsoft.com/office/powerpoint/2010/main" val="397112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31891" y="1599585"/>
            <a:ext cx="6637383"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بیشتر  کتابخانه‌ها</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یا بسته‌های  قابل دسترس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با خود زبان 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نوشته شده‌اند، اما برای کارهای محاسباتی سنگین، کدهایی به زبان‌های </a:t>
            </a:r>
            <a:r>
              <a:rPr lang="en-US" b="1" dirty="0">
                <a:latin typeface="Times New Roman" panose="02020603050405020304" pitchFamily="18" charset="0"/>
                <a:cs typeface="B Nazanin" panose="00000400000000000000" pitchFamily="2" charset="-78"/>
              </a:rPr>
              <a:t>C++ ،C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Fortran </a:t>
            </a:r>
            <a:r>
              <a:rPr lang="fa-IR" b="1" dirty="0">
                <a:latin typeface="Times New Roman" panose="02020603050405020304" pitchFamily="18" charset="0"/>
                <a:cs typeface="B Nazanin" panose="00000400000000000000" pitchFamily="2" charset="-78"/>
              </a:rPr>
              <a:t> نیز قابل دسترس بوده و کتابخانه‌هایی با این زبان‌ها، نوشته شده‌اند.</a:t>
            </a:r>
          </a:p>
          <a:p>
            <a:pPr algn="justLow" rtl="1">
              <a:lnSpc>
                <a:spcPct val="250000"/>
              </a:lnSpc>
            </a:pPr>
            <a:r>
              <a:rPr lang="fa-IR" b="1" dirty="0">
                <a:latin typeface="Times New Roman" panose="02020603050405020304" pitchFamily="18" charset="0"/>
                <a:cs typeface="B Nazanin" panose="00000400000000000000" pitchFamily="2" charset="-78"/>
              </a:rPr>
              <a:t>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نه تنها در بین دانشگا‌هیان و محققین مورد اقبال قرار گرفته است، بلکه بسیاری از شرکت‌های بزرگ نیز از زبان 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استفاده می‌کنند. در این بین می‌توان به شرکت‌هایی مانند </a:t>
            </a:r>
            <a:r>
              <a:rPr lang="en-US" b="1" dirty="0" err="1">
                <a:latin typeface="Times New Roman" panose="02020603050405020304" pitchFamily="18" charset="0"/>
                <a:cs typeface="B Nazanin" panose="00000400000000000000" pitchFamily="2" charset="-78"/>
              </a:rPr>
              <a:t>Uber</a:t>
            </a:r>
            <a:r>
              <a:rPr lang="en-US" b="1" dirty="0">
                <a:latin typeface="Times New Roman" panose="02020603050405020304" pitchFamily="18" charset="0"/>
                <a:cs typeface="B Nazanin" panose="00000400000000000000" pitchFamily="2" charset="-78"/>
              </a:rPr>
              <a:t> ،Google </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a:t>
            </a:r>
            <a:r>
              <a:rPr lang="en-US" b="1" dirty="0" err="1">
                <a:latin typeface="Times New Roman" panose="02020603050405020304" pitchFamily="18" charset="0"/>
                <a:cs typeface="B Nazanin" panose="00000400000000000000" pitchFamily="2" charset="-78"/>
              </a:rPr>
              <a:t>Airbnb</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Facebook </a:t>
            </a:r>
            <a:r>
              <a:rPr lang="fa-IR" b="1" dirty="0">
                <a:latin typeface="Times New Roman" panose="02020603050405020304" pitchFamily="18" charset="0"/>
                <a:cs typeface="B Nazanin" panose="00000400000000000000" pitchFamily="2" charset="-78"/>
              </a:rPr>
              <a:t> اشاره کرد.</a:t>
            </a:r>
          </a:p>
        </p:txBody>
      </p:sp>
      <p:sp>
        <p:nvSpPr>
          <p:cNvPr id="8" name="Rectangle 7">
            <a:extLst>
              <a:ext uri="{FF2B5EF4-FFF2-40B4-BE49-F238E27FC236}">
                <a16:creationId xmlns:a16="http://schemas.microsoft.com/office/drawing/2014/main" id="{909F9924-1CD7-17BD-8C55-36DE8D7A1324}"/>
              </a:ext>
            </a:extLst>
          </p:cNvPr>
          <p:cNvSpPr/>
          <p:nvPr/>
        </p:nvSpPr>
        <p:spPr>
          <a:xfrm>
            <a:off x="7266039" y="1230564"/>
            <a:ext cx="4709651" cy="4835939"/>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5271A4D4-56A7-66A3-B55B-3A68CF24D2C0}"/>
              </a:ext>
            </a:extLst>
          </p:cNvPr>
          <p:cNvPicPr>
            <a:picLocks noChangeAspect="1"/>
          </p:cNvPicPr>
          <p:nvPr/>
        </p:nvPicPr>
        <p:blipFill rotWithShape="1">
          <a:blip r:embed="rId2">
            <a:extLst>
              <a:ext uri="{28A0092B-C50C-407E-A947-70E740481C1C}">
                <a14:useLocalDpi xmlns:a14="http://schemas.microsoft.com/office/drawing/2010/main" val="0"/>
              </a:ext>
            </a:extLst>
          </a:blip>
          <a:srcRect r="39731"/>
          <a:stretch/>
        </p:blipFill>
        <p:spPr>
          <a:xfrm>
            <a:off x="7775079" y="1710662"/>
            <a:ext cx="4416921" cy="4580451"/>
          </a:xfrm>
          <a:prstGeom prst="rect">
            <a:avLst/>
          </a:prstGeom>
        </p:spPr>
      </p:pic>
    </p:spTree>
    <p:extLst>
      <p:ext uri="{BB962C8B-B14F-4D97-AF65-F5344CB8AC3E}">
        <p14:creationId xmlns:p14="http://schemas.microsoft.com/office/powerpoint/2010/main" val="231527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703763" y="1539404"/>
            <a:ext cx="3704114"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آمار: هدف از ایجاد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اجرای محاسبات آماری است.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به طور برجسته به عنوان زبان بین المللی آمار شناخته می‌شود. همین امر دلیل اصلی آن است که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بر سایر زبان های برنامه نویسی برای توسعه ابزارهای آماری غلبه کرده است.</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D2D9D00A-3EEC-E9F4-0961-847BC391C452}"/>
              </a:ext>
            </a:extLst>
          </p:cNvPr>
          <p:cNvPicPr>
            <a:picLocks noChangeAspect="1"/>
          </p:cNvPicPr>
          <p:nvPr/>
        </p:nvPicPr>
        <p:blipFill rotWithShape="1">
          <a:blip r:embed="rId2">
            <a:extLst>
              <a:ext uri="{28A0092B-C50C-407E-A947-70E740481C1C}">
                <a14:useLocalDpi xmlns:a14="http://schemas.microsoft.com/office/drawing/2010/main" val="0"/>
              </a:ext>
            </a:extLst>
          </a:blip>
          <a:srcRect l="12808" r="12197"/>
          <a:stretch/>
        </p:blipFill>
        <p:spPr>
          <a:xfrm>
            <a:off x="5298831" y="2352675"/>
            <a:ext cx="6435969" cy="4505325"/>
          </a:xfrm>
          <a:prstGeom prst="rect">
            <a:avLst/>
          </a:prstGeom>
        </p:spPr>
      </p:pic>
    </p:spTree>
    <p:extLst>
      <p:ext uri="{BB962C8B-B14F-4D97-AF65-F5344CB8AC3E}">
        <p14:creationId xmlns:p14="http://schemas.microsoft.com/office/powerpoint/2010/main" val="489580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مزایای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6466788" y="1668370"/>
            <a:ext cx="5416255"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رشد و توسعه مداوم: منبع باز و رایگان بودن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به توسعه مداوم آن کمک کرده است. این زبان برنامه‌نویسی در حال تکامل است و هر روز نسخه جدیدی از کتابخانه‌ها یا خود نرم‌افزار منتشر می‌شود. در زمانی که این مقاله نوشته شده است، آخرین نسخه این نرم‌افزار 4٫0٫3 است که مربوط به ۲۰۲۰٫۱۰٫۱۰ است. در تصویر 6، رشد کتابخانه‌های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را مشاهده می‌کنید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D34BE8DD-8C28-6D53-E5D0-00EE02EAD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185" y="1477109"/>
            <a:ext cx="6191049" cy="5380892"/>
          </a:xfrm>
          <a:prstGeom prst="rect">
            <a:avLst/>
          </a:prstGeom>
        </p:spPr>
      </p:pic>
    </p:spTree>
    <p:extLst>
      <p:ext uri="{BB962C8B-B14F-4D97-AF65-F5344CB8AC3E}">
        <p14:creationId xmlns:p14="http://schemas.microsoft.com/office/powerpoint/2010/main" val="1238487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298938" y="3852923"/>
            <a:ext cx="11594123" cy="2758447"/>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هر چند در بالا به مزایای زبان 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اشاره کردیم، ولی متاسفانه بعضی از مشکلات نیز در این زبان برنامه‌نویسی وجود دارد.</a:t>
            </a:r>
          </a:p>
          <a:p>
            <a:pPr algn="ctr" rtl="1">
              <a:lnSpc>
                <a:spcPct val="250000"/>
              </a:lnSpc>
            </a:pPr>
            <a:r>
              <a:rPr lang="fa-IR" b="1" dirty="0">
                <a:latin typeface="Times New Roman" panose="02020603050405020304" pitchFamily="18" charset="0"/>
                <a:cs typeface="B Nazanin" panose="00000400000000000000" pitchFamily="2" charset="-78"/>
              </a:rPr>
              <a:t>منشا ضعیف: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از زبان برنامه نویسی قدیمی به نام </a:t>
            </a:r>
            <a:r>
              <a:rPr lang="en-US" b="1" dirty="0">
                <a:latin typeface="Times New Roman" panose="02020603050405020304" pitchFamily="18" charset="0"/>
                <a:cs typeface="B Nazanin" panose="00000400000000000000" pitchFamily="2" charset="-78"/>
              </a:rPr>
              <a:t>S </a:t>
            </a:r>
            <a:r>
              <a:rPr lang="fa-IR" b="1" dirty="0">
                <a:latin typeface="Times New Roman" panose="02020603050405020304" pitchFamily="18" charset="0"/>
                <a:cs typeface="B Nazanin" panose="00000400000000000000" pitchFamily="2" charset="-78"/>
              </a:rPr>
              <a:t> گرفته شده که از ساختار محکمی برخوردار نبود. این بدان معنی است که کتابخانه‌های پایه‌ای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از گرافیک پویا یا تصاویر سه بعدی پشتیبانی نمی‌کند. البته با به کارگیری کتابخانه‌های پیشرفته مانند </a:t>
            </a:r>
            <a:r>
              <a:rPr lang="en-US" b="1" dirty="0">
                <a:latin typeface="Times New Roman" panose="02020603050405020304" pitchFamily="18" charset="0"/>
                <a:cs typeface="B Nazanin" panose="00000400000000000000" pitchFamily="2" charset="-78"/>
              </a:rPr>
              <a:t>ggplot2 </a:t>
            </a:r>
            <a:r>
              <a:rPr lang="fa-IR" b="1" dirty="0">
                <a:latin typeface="Times New Roman" panose="02020603050405020304" pitchFamily="18" charset="0"/>
                <a:cs typeface="B Nazanin" panose="00000400000000000000" pitchFamily="2" charset="-78"/>
              </a:rPr>
              <a:t> و </a:t>
            </a:r>
            <a:r>
              <a:rPr lang="en-US" b="1" dirty="0" err="1">
                <a:latin typeface="Times New Roman" panose="02020603050405020304" pitchFamily="18" charset="0"/>
                <a:cs typeface="B Nazanin" panose="00000400000000000000" pitchFamily="2" charset="-78"/>
              </a:rPr>
              <a:t>Plotly</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امکان ایجاد گرافیک پویا و سه بعدی بوجود آمده است.</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3FDA87CB-CB3A-32D2-A161-A5477E54D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5538" y="1242675"/>
            <a:ext cx="5310555" cy="2638956"/>
          </a:xfrm>
          <a:prstGeom prst="rect">
            <a:avLst/>
          </a:prstGeom>
        </p:spPr>
      </p:pic>
    </p:spTree>
    <p:extLst>
      <p:ext uri="{BB962C8B-B14F-4D97-AF65-F5344CB8AC3E}">
        <p14:creationId xmlns:p14="http://schemas.microsoft.com/office/powerpoint/2010/main" val="22352486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337978" y="1244945"/>
            <a:ext cx="6810971"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مدیریت داده‌ها: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همه متغیرها در حافظه فیزیکی ذخیره می‌شوند. بنابراین به حافظه سخت‌افزاری دستگاه‌تان وابسته هستید. این در تضاد با زبانهای دیگر مانند پایتون است. علاوه بر این،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در مقایسه با پایتون از حافظه بیشتری استفاده می‌کند. همچنین،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برای دسترسی به داده‌ها، به یک مکان واحد یعنی حافظه توجه دارد و نمی‌تواند به صورت هم‌زمان، از منابع مختلف، داده‌ها را پردازش کند. بنابراین، هنگام کار روی کلان داده گزینه ایده آل نیست. با این وجود، با وجود بسته‌های مدیریت داده و امکان ادغام با سرورهای </a:t>
            </a:r>
            <a:r>
              <a:rPr lang="en-US" b="1" dirty="0">
                <a:latin typeface="Times New Roman" panose="02020603050405020304" pitchFamily="18" charset="0"/>
                <a:cs typeface="B Nazanin" panose="00000400000000000000" pitchFamily="2" charset="-78"/>
              </a:rPr>
              <a:t>Hadoop، </a:t>
            </a:r>
            <a:r>
              <a:rPr lang="fa-IR" b="1" dirty="0">
                <a:latin typeface="Times New Roman" panose="02020603050405020304" pitchFamily="18" charset="0"/>
                <a:cs typeface="B Nazanin" panose="00000400000000000000" pitchFamily="2" charset="-78"/>
              </a:rPr>
              <a:t>این امر را به خوبی پوشش داده است.</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6C7A154A-BF3E-54D0-59E8-B80F9D99119C}"/>
              </a:ext>
            </a:extLst>
          </p:cNvPr>
          <p:cNvPicPr>
            <a:picLocks noChangeAspect="1"/>
          </p:cNvPicPr>
          <p:nvPr/>
        </p:nvPicPr>
        <p:blipFill rotWithShape="1">
          <a:blip r:embed="rId2">
            <a:extLst>
              <a:ext uri="{28A0092B-C50C-407E-A947-70E740481C1C}">
                <a14:useLocalDpi xmlns:a14="http://schemas.microsoft.com/office/drawing/2010/main" val="0"/>
              </a:ext>
            </a:extLst>
          </a:blip>
          <a:srcRect l="8208" r="8915"/>
          <a:stretch/>
        </p:blipFill>
        <p:spPr>
          <a:xfrm>
            <a:off x="7397262" y="978878"/>
            <a:ext cx="4794738" cy="5785338"/>
          </a:xfrm>
          <a:prstGeom prst="rect">
            <a:avLst/>
          </a:prstGeom>
        </p:spPr>
      </p:pic>
    </p:spTree>
    <p:extLst>
      <p:ext uri="{BB962C8B-B14F-4D97-AF65-F5344CB8AC3E}">
        <p14:creationId xmlns:p14="http://schemas.microsoft.com/office/powerpoint/2010/main" val="2193754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543308" y="1152248"/>
            <a:ext cx="11105383" cy="1373453"/>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امنیت اساسی: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فاقد امنیت پایه برای داده‌ها است. این ویژگی قسمت اساسی اکثر زبانهای برنامه نویسی مانند پایتون است. به همین دلیل، محدودیت‌های مختلفی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وجود دارد زیرا نمی‌تواند در یک برنامه وب از آن استفاده کرده، بطوری که اطلاعات در امنیت کامل باشند.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9CDB0964-4F99-E19F-1785-B6E60EF5A3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9404" y="2855363"/>
            <a:ext cx="9461500" cy="3949700"/>
          </a:xfrm>
          <a:prstGeom prst="rect">
            <a:avLst/>
          </a:prstGeom>
        </p:spPr>
      </p:pic>
    </p:spTree>
    <p:extLst>
      <p:ext uri="{BB962C8B-B14F-4D97-AF65-F5344CB8AC3E}">
        <p14:creationId xmlns:p14="http://schemas.microsoft.com/office/powerpoint/2010/main" val="4176555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pic>
        <p:nvPicPr>
          <p:cNvPr id="7" name="Picture 6">
            <a:extLst>
              <a:ext uri="{FF2B5EF4-FFF2-40B4-BE49-F238E27FC236}">
                <a16:creationId xmlns:a16="http://schemas.microsoft.com/office/drawing/2014/main" id="{9510C4F2-BF8D-5997-151B-A85A1C4CF716}"/>
              </a:ext>
            </a:extLst>
          </p:cNvPr>
          <p:cNvPicPr>
            <a:picLocks noChangeAspect="1"/>
          </p:cNvPicPr>
          <p:nvPr/>
        </p:nvPicPr>
        <p:blipFill rotWithShape="1">
          <a:blip r:embed="rId2">
            <a:extLst>
              <a:ext uri="{28A0092B-C50C-407E-A947-70E740481C1C}">
                <a14:useLocalDpi xmlns:a14="http://schemas.microsoft.com/office/drawing/2010/main" val="0"/>
              </a:ext>
            </a:extLst>
          </a:blip>
          <a:srcRect b="12725"/>
          <a:stretch/>
        </p:blipFill>
        <p:spPr>
          <a:xfrm>
            <a:off x="139124" y="1701209"/>
            <a:ext cx="5880283" cy="5132040"/>
          </a:xfrm>
          <a:prstGeom prst="rect">
            <a:avLst/>
          </a:prstGeom>
        </p:spPr>
      </p:pic>
      <p:sp>
        <p:nvSpPr>
          <p:cNvPr id="8" name="Rectangle 7">
            <a:extLst>
              <a:ext uri="{FF2B5EF4-FFF2-40B4-BE49-F238E27FC236}">
                <a16:creationId xmlns:a16="http://schemas.microsoft.com/office/drawing/2014/main" id="{4D39612C-67D1-73A6-E862-2D99C5190936}"/>
              </a:ext>
            </a:extLst>
          </p:cNvPr>
          <p:cNvSpPr/>
          <p:nvPr/>
        </p:nvSpPr>
        <p:spPr>
          <a:xfrm>
            <a:off x="4863079" y="1079766"/>
            <a:ext cx="6964844" cy="1373453"/>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زبان پیچیده: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برای یادگیری زبان آسانی نیست. به همین دلیل، افرادی که سابقه برنامه نویسی قبلی ندارند، ممکن است یادگیری </a:t>
            </a:r>
            <a:r>
              <a:rPr lang="en-US" b="1" dirty="0">
                <a:latin typeface="Times New Roman" panose="02020603050405020304" pitchFamily="18" charset="0"/>
                <a:cs typeface="B Nazanin" panose="00000400000000000000" pitchFamily="2" charset="-78"/>
              </a:rPr>
              <a:t>R</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برایشان قدری دشوار باشد.</a:t>
            </a:r>
            <a:endParaRPr lang="en-US" b="1"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931803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452284" y="5149709"/>
            <a:ext cx="11287432" cy="1373453"/>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سرعت کم در اجرا: بسته‌های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و زبان 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بسیار کندتر از سایر زبان‌ها مانند    </a:t>
            </a:r>
            <a:r>
              <a:rPr lang="en-US" b="1" dirty="0">
                <a:latin typeface="Times New Roman" panose="02020603050405020304" pitchFamily="18" charset="0"/>
                <a:cs typeface="B Nazanin" panose="00000400000000000000" pitchFamily="2" charset="-78"/>
              </a:rPr>
              <a:t>MATLAB</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و </a:t>
            </a:r>
            <a:r>
              <a:rPr lang="en-US" b="1" dirty="0">
                <a:latin typeface="Times New Roman" panose="02020603050405020304" pitchFamily="18" charset="0"/>
                <a:cs typeface="B Nazanin" panose="00000400000000000000" pitchFamily="2" charset="-78"/>
              </a:rPr>
              <a:t>Python</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عمل می‌کنند ولی خوشبختانه، بعضی از بسته‌ها، امکان به کارگیری در پردازش‌های موازی را دارند.</a:t>
            </a:r>
            <a:endParaRPr lang="en-US" b="1"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5B4AB1DB-C625-B784-6D5C-D3B6102308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5625" y="1417597"/>
            <a:ext cx="6000750" cy="3305175"/>
          </a:xfrm>
          <a:prstGeom prst="rect">
            <a:avLst/>
          </a:prstGeom>
        </p:spPr>
      </p:pic>
    </p:spTree>
    <p:extLst>
      <p:ext uri="{BB962C8B-B14F-4D97-AF65-F5344CB8AC3E}">
        <p14:creationId xmlns:p14="http://schemas.microsoft.com/office/powerpoint/2010/main" val="3399578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معایب  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651274" y="1718485"/>
            <a:ext cx="3295693"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تعداد انبوه بسته‌های محاسباتی: الگوریتم‌های موجود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در بسته‌های مختلفی پخش شده‌اند. برنامه‌نویسی بدون اطلاع قبلی از وجود چنین بسته‌هایی ممکن است پیاده‌سازی الگوریتم‌ها را بسیار دشوار کند.</a:t>
            </a:r>
            <a:endParaRPr lang="en-US" b="1"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356C9C13-05D1-8D49-4FD5-C9621FC1B933}"/>
              </a:ext>
            </a:extLst>
          </p:cNvPr>
          <p:cNvSpPr/>
          <p:nvPr/>
        </p:nvSpPr>
        <p:spPr>
          <a:xfrm>
            <a:off x="6790232" y="1478199"/>
            <a:ext cx="4379338" cy="4901182"/>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79574AB9-8E8A-9E96-A315-FEFD0294A7D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9036"/>
          <a:stretch/>
        </p:blipFill>
        <p:spPr>
          <a:xfrm>
            <a:off x="4949720" y="1140891"/>
            <a:ext cx="3835098" cy="3160353"/>
          </a:xfrm>
          <a:prstGeom prst="rect">
            <a:avLst/>
          </a:prstGeom>
        </p:spPr>
      </p:pic>
      <p:pic>
        <p:nvPicPr>
          <p:cNvPr id="9" name="Picture 8">
            <a:extLst>
              <a:ext uri="{FF2B5EF4-FFF2-40B4-BE49-F238E27FC236}">
                <a16:creationId xmlns:a16="http://schemas.microsoft.com/office/drawing/2014/main" id="{033C2C14-5542-37C4-AED4-5F0C3EC1571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3093"/>
          <a:stretch/>
        </p:blipFill>
        <p:spPr>
          <a:xfrm>
            <a:off x="9025916" y="3137206"/>
            <a:ext cx="2734730" cy="2242596"/>
          </a:xfrm>
          <a:prstGeom prst="rect">
            <a:avLst/>
          </a:prstGeom>
        </p:spPr>
      </p:pic>
      <p:pic>
        <p:nvPicPr>
          <p:cNvPr id="10" name="Picture 9">
            <a:extLst>
              <a:ext uri="{FF2B5EF4-FFF2-40B4-BE49-F238E27FC236}">
                <a16:creationId xmlns:a16="http://schemas.microsoft.com/office/drawing/2014/main" id="{21535B8A-5BB4-AA43-6312-D20A038708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9720" y="4466848"/>
            <a:ext cx="3835098" cy="2157243"/>
          </a:xfrm>
          <a:prstGeom prst="rect">
            <a:avLst/>
          </a:prstGeom>
        </p:spPr>
      </p:pic>
    </p:spTree>
    <p:extLst>
      <p:ext uri="{BB962C8B-B14F-4D97-AF65-F5344CB8AC3E}">
        <p14:creationId xmlns:p14="http://schemas.microsoft.com/office/powerpoint/2010/main" val="383816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95252" y="422476"/>
            <a:ext cx="698101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کدام شرکت‌های معروف دنیا از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استفاده می‌کنند؟</a:t>
            </a:r>
          </a:p>
        </p:txBody>
      </p:sp>
      <p:sp>
        <p:nvSpPr>
          <p:cNvPr id="4" name="Rectangle 1"/>
          <p:cNvSpPr>
            <a:spLocks noChangeArrowheads="1"/>
          </p:cNvSpPr>
          <p:nvPr/>
        </p:nvSpPr>
        <p:spPr bwMode="auto">
          <a:xfrm>
            <a:off x="276553" y="4154186"/>
            <a:ext cx="11638894" cy="1373453"/>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گوگل</a:t>
            </a:r>
            <a:r>
              <a:rPr lang="en-US" altLang="en-US" b="1" dirty="0">
                <a:latin typeface="Times New Roman" panose="02020603050405020304" pitchFamily="18" charset="0"/>
                <a:cs typeface="B Nazanin" panose="00000400000000000000" pitchFamily="2" charset="-78"/>
              </a:rPr>
              <a:t> (Google) </a:t>
            </a:r>
            <a:r>
              <a:rPr lang="ar-SA" altLang="en-US" b="1" dirty="0">
                <a:latin typeface="Times New Roman" panose="02020603050405020304" pitchFamily="18" charset="0"/>
                <a:cs typeface="B Nazanin" panose="00000400000000000000" pitchFamily="2" charset="-78"/>
              </a:rPr>
              <a:t>از</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برای محاسبه میزان بازگشت سرمایه</a:t>
            </a:r>
            <a:r>
              <a:rPr lang="en-US" altLang="en-US" b="1" dirty="0">
                <a:latin typeface="Times New Roman" panose="02020603050405020304" pitchFamily="18" charset="0"/>
                <a:cs typeface="B Nazanin" panose="00000400000000000000" pitchFamily="2" charset="-78"/>
              </a:rPr>
              <a:t> (ROI)‌ </a:t>
            </a:r>
            <a:r>
              <a:rPr lang="ar-SA" altLang="en-US" b="1" dirty="0">
                <a:latin typeface="Times New Roman" panose="02020603050405020304" pitchFamily="18" charset="0"/>
                <a:cs typeface="B Nazanin" panose="00000400000000000000" pitchFamily="2" charset="-78"/>
              </a:rPr>
              <a:t>در کمپین‌های تبلیغاتی و پیش‌بینی فعالیت اقتصادی و هم‌چنین بهبود کارایی تبلیغات آنلاین استفاده می‌کند</a:t>
            </a:r>
            <a:r>
              <a:rPr lang="en-US" altLang="en-US" b="1" dirty="0">
                <a:latin typeface="Times New Roman" panose="02020603050405020304" pitchFamily="18" charset="0"/>
                <a:cs typeface="B Nazanin" panose="00000400000000000000" pitchFamily="2" charset="-78"/>
              </a:rPr>
              <a:t>. </a:t>
            </a:r>
          </a:p>
        </p:txBody>
      </p:sp>
      <p:sp>
        <p:nvSpPr>
          <p:cNvPr id="6" name="Rectangle 5"/>
          <p:cNvSpPr/>
          <p:nvPr/>
        </p:nvSpPr>
        <p:spPr>
          <a:xfrm>
            <a:off x="2397822" y="1254719"/>
            <a:ext cx="9517625" cy="680956"/>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فیس‌بوک</a:t>
            </a:r>
            <a:r>
              <a:rPr lang="en-US" altLang="en-US" b="1" dirty="0">
                <a:latin typeface="Times New Roman" panose="02020603050405020304" pitchFamily="18" charset="0"/>
                <a:cs typeface="B Nazanin" panose="00000400000000000000" pitchFamily="2" charset="-78"/>
              </a:rPr>
              <a:t> (Facebook) </a:t>
            </a:r>
            <a:r>
              <a:rPr lang="ar-SA" altLang="en-US" b="1" dirty="0">
                <a:latin typeface="Times New Roman" panose="02020603050405020304" pitchFamily="18" charset="0"/>
                <a:cs typeface="B Nazanin" panose="00000400000000000000" pitchFamily="2" charset="-78"/>
              </a:rPr>
              <a:t>از</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برای به‌روزرسانی وضعیت</a:t>
            </a:r>
            <a:r>
              <a:rPr lang="en-US" altLang="en-US" b="1" dirty="0">
                <a:latin typeface="Times New Roman" panose="02020603050405020304" pitchFamily="18" charset="0"/>
                <a:cs typeface="B Nazanin" panose="00000400000000000000" pitchFamily="2" charset="-78"/>
              </a:rPr>
              <a:t> (Status) </a:t>
            </a:r>
            <a:r>
              <a:rPr lang="ar-SA" altLang="en-US" b="1" dirty="0">
                <a:latin typeface="Times New Roman" panose="02020603050405020304" pitchFamily="18" charset="0"/>
                <a:cs typeface="B Nazanin" panose="00000400000000000000" pitchFamily="2" charset="-78"/>
              </a:rPr>
              <a:t>و نمودار شبکه اجتماعی خود استفاده می‌کند</a:t>
            </a:r>
            <a:r>
              <a:rPr lang="en-US" altLang="en-US" b="1" dirty="0">
                <a:latin typeface="Times New Roman" panose="02020603050405020304" pitchFamily="18" charset="0"/>
                <a:cs typeface="B Nazanin" panose="00000400000000000000" pitchFamily="2" charset="-78"/>
              </a:rPr>
              <a:t>. </a:t>
            </a:r>
          </a:p>
        </p:txBody>
      </p:sp>
      <p:pic>
        <p:nvPicPr>
          <p:cNvPr id="5" name="Picture 4">
            <a:extLst>
              <a:ext uri="{FF2B5EF4-FFF2-40B4-BE49-F238E27FC236}">
                <a16:creationId xmlns:a16="http://schemas.microsoft.com/office/drawing/2014/main" id="{C9EE67CD-9984-543C-E653-25D3258393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833" y="1872799"/>
            <a:ext cx="2090195" cy="2090195"/>
          </a:xfrm>
          <a:prstGeom prst="rect">
            <a:avLst/>
          </a:prstGeom>
        </p:spPr>
      </p:pic>
      <p:pic>
        <p:nvPicPr>
          <p:cNvPr id="10" name="Picture 9">
            <a:extLst>
              <a:ext uri="{FF2B5EF4-FFF2-40B4-BE49-F238E27FC236}">
                <a16:creationId xmlns:a16="http://schemas.microsoft.com/office/drawing/2014/main" id="{4CCEBE65-9A62-1AAE-BB16-A5EB5D66E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4938" y="5124219"/>
            <a:ext cx="4502070" cy="1519449"/>
          </a:xfrm>
          <a:prstGeom prst="rect">
            <a:avLst/>
          </a:prstGeom>
        </p:spPr>
      </p:pic>
    </p:spTree>
    <p:extLst>
      <p:ext uri="{BB962C8B-B14F-4D97-AF65-F5344CB8AC3E}">
        <p14:creationId xmlns:p14="http://schemas.microsoft.com/office/powerpoint/2010/main" val="831149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95252" y="422476"/>
            <a:ext cx="698101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کدام شرکت‌های معروف دنیا از </a:t>
            </a:r>
            <a:r>
              <a:rPr lang="en-US" sz="2000" b="1" dirty="0">
                <a:latin typeface="Times New Roman" panose="02020603050405020304" pitchFamily="18" charset="0"/>
                <a:cs typeface="B Titr" panose="00000700000000000000" pitchFamily="2" charset="-78"/>
              </a:rPr>
              <a:t>R‌ </a:t>
            </a:r>
            <a:r>
              <a:rPr lang="fa-IR" sz="2000" b="1" dirty="0">
                <a:latin typeface="Times New Roman" panose="02020603050405020304" pitchFamily="18" charset="0"/>
                <a:cs typeface="B Titr" panose="00000700000000000000" pitchFamily="2" charset="-78"/>
              </a:rPr>
              <a:t> استفاده می‌کنند؟</a:t>
            </a:r>
          </a:p>
        </p:txBody>
      </p:sp>
      <p:sp>
        <p:nvSpPr>
          <p:cNvPr id="3" name="Rectangle 1"/>
          <p:cNvSpPr>
            <a:spLocks noChangeArrowheads="1"/>
          </p:cNvSpPr>
          <p:nvPr/>
        </p:nvSpPr>
        <p:spPr bwMode="auto">
          <a:xfrm>
            <a:off x="511277" y="1205532"/>
            <a:ext cx="11474929" cy="2065950"/>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مایکروسافت</a:t>
            </a:r>
            <a:r>
              <a:rPr lang="en-US" altLang="en-US" b="1" dirty="0">
                <a:latin typeface="Times New Roman" panose="02020603050405020304" pitchFamily="18" charset="0"/>
                <a:cs typeface="B Nazanin" panose="00000400000000000000" pitchFamily="2" charset="-78"/>
              </a:rPr>
              <a:t> (Microsoft) </a:t>
            </a:r>
            <a:r>
              <a:rPr lang="fa-IR"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از</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برای سرویس اتصال کاربران</a:t>
            </a:r>
            <a:r>
              <a:rPr lang="en-US"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استفاده می‌کند. با استفاده از این سرویس بازیکنان، براساس اطلاعات‌شان، در یک گروه قرار می‌گیرند تا با هم بازی کنند؛ علاوه‌براین، مایکروسافت</a:t>
            </a:r>
            <a:r>
              <a:rPr lang="en-US" altLang="en-US" b="1" dirty="0">
                <a:latin typeface="Times New Roman" panose="02020603050405020304" pitchFamily="18" charset="0"/>
                <a:cs typeface="B Nazanin" panose="00000400000000000000" pitchFamily="2" charset="-78"/>
              </a:rPr>
              <a:t> (Microsoft) </a:t>
            </a:r>
            <a:r>
              <a:rPr lang="ar-SA" altLang="en-US" b="1" dirty="0">
                <a:latin typeface="Times New Roman" panose="02020603050405020304" pitchFamily="18" charset="0"/>
                <a:cs typeface="B Nazanin" panose="00000400000000000000" pitchFamily="2" charset="-78"/>
              </a:rPr>
              <a:t>از</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به‌عنوان یک ابزار آماری در فریم‌ورک یادگیری ماشین</a:t>
            </a:r>
            <a:r>
              <a:rPr lang="en-US" altLang="en-US" b="1" dirty="0">
                <a:latin typeface="Times New Roman" panose="02020603050405020304" pitchFamily="18" charset="0"/>
                <a:cs typeface="B Nazanin" panose="00000400000000000000" pitchFamily="2" charset="-78"/>
              </a:rPr>
              <a:t> Azure (Azure ML Framework) </a:t>
            </a:r>
            <a:r>
              <a:rPr lang="ar-SA" altLang="en-US" b="1" dirty="0">
                <a:latin typeface="Times New Roman" panose="02020603050405020304" pitchFamily="18" charset="0"/>
                <a:cs typeface="B Nazanin" panose="00000400000000000000" pitchFamily="2" charset="-78"/>
              </a:rPr>
              <a:t>استفاده می‌کند</a:t>
            </a:r>
            <a:r>
              <a:rPr lang="en-US" altLang="en-US" b="1" dirty="0">
                <a:latin typeface="Times New Roman" panose="02020603050405020304" pitchFamily="18" charset="0"/>
                <a:cs typeface="B Nazanin" panose="00000400000000000000" pitchFamily="2" charset="-78"/>
              </a:rPr>
              <a:t>. </a:t>
            </a:r>
          </a:p>
        </p:txBody>
      </p:sp>
      <p:sp>
        <p:nvSpPr>
          <p:cNvPr id="6" name="Rectangle 5"/>
          <p:cNvSpPr/>
          <p:nvPr/>
        </p:nvSpPr>
        <p:spPr>
          <a:xfrm>
            <a:off x="7400040" y="3271482"/>
            <a:ext cx="4652153" cy="2065950"/>
          </a:xfrm>
          <a:prstGeom prst="rect">
            <a:avLst/>
          </a:prstGeom>
        </p:spPr>
        <p:txBody>
          <a:bodyPr wrap="square">
            <a:spAutoFit/>
          </a:bodyPr>
          <a:lstStyle/>
          <a:p>
            <a:pPr algn="justLow" rtl="1">
              <a:lnSpc>
                <a:spcPct val="250000"/>
              </a:lnSpc>
            </a:pPr>
            <a:r>
              <a:rPr lang="en-US" altLang="en-US" b="1" dirty="0">
                <a:latin typeface="Times New Roman" panose="02020603050405020304" pitchFamily="18" charset="0"/>
                <a:cs typeface="B Nazanin" panose="00000400000000000000" pitchFamily="2" charset="-78"/>
              </a:rPr>
              <a:t>R </a:t>
            </a:r>
            <a:r>
              <a:rPr lang="ar-SA" altLang="en-US" b="1" dirty="0">
                <a:latin typeface="Times New Roman" panose="02020603050405020304" pitchFamily="18" charset="0"/>
                <a:cs typeface="B Nazanin" panose="00000400000000000000" pitchFamily="2" charset="-78"/>
              </a:rPr>
              <a:t>بخشی از جعبه‌ابزار علم داده توییتر</a:t>
            </a:r>
            <a:r>
              <a:rPr lang="en-US" altLang="en-US" b="1" dirty="0">
                <a:latin typeface="Times New Roman" panose="02020603050405020304" pitchFamily="18" charset="0"/>
                <a:cs typeface="B Nazanin" panose="00000400000000000000" pitchFamily="2" charset="-78"/>
              </a:rPr>
              <a:t> (Twitter’s Data Science toolbox) </a:t>
            </a:r>
            <a:r>
              <a:rPr lang="ar-SA" altLang="en-US" b="1" dirty="0">
                <a:latin typeface="Times New Roman" panose="02020603050405020304" pitchFamily="18" charset="0"/>
                <a:cs typeface="B Nazanin" panose="00000400000000000000" pitchFamily="2" charset="-78"/>
              </a:rPr>
              <a:t>برای مدل‌سازی‌های آماری پیچیده است</a:t>
            </a:r>
            <a:r>
              <a:rPr lang="en-US" altLang="en-US" b="1" dirty="0">
                <a:latin typeface="Times New Roman" panose="02020603050405020304" pitchFamily="18" charset="0"/>
                <a:cs typeface="B Nazanin" panose="00000400000000000000" pitchFamily="2" charset="-78"/>
              </a:rPr>
              <a:t>. </a:t>
            </a:r>
          </a:p>
        </p:txBody>
      </p:sp>
      <p:pic>
        <p:nvPicPr>
          <p:cNvPr id="7" name="Picture 6">
            <a:extLst>
              <a:ext uri="{FF2B5EF4-FFF2-40B4-BE49-F238E27FC236}">
                <a16:creationId xmlns:a16="http://schemas.microsoft.com/office/drawing/2014/main" id="{40EA9702-4367-199F-5B58-054FD181E5B9}"/>
              </a:ext>
            </a:extLst>
          </p:cNvPr>
          <p:cNvPicPr>
            <a:picLocks noChangeAspect="1"/>
          </p:cNvPicPr>
          <p:nvPr/>
        </p:nvPicPr>
        <p:blipFill rotWithShape="1">
          <a:blip r:embed="rId2">
            <a:extLst>
              <a:ext uri="{28A0092B-C50C-407E-A947-70E740481C1C}">
                <a14:useLocalDpi xmlns:a14="http://schemas.microsoft.com/office/drawing/2010/main" val="0"/>
              </a:ext>
            </a:extLst>
          </a:blip>
          <a:srcRect r="74294"/>
          <a:stretch/>
        </p:blipFill>
        <p:spPr>
          <a:xfrm>
            <a:off x="1605998" y="1951968"/>
            <a:ext cx="2850255" cy="4592170"/>
          </a:xfrm>
          <a:prstGeom prst="rect">
            <a:avLst/>
          </a:prstGeom>
        </p:spPr>
      </p:pic>
    </p:spTree>
    <p:extLst>
      <p:ext uri="{BB962C8B-B14F-4D97-AF65-F5344CB8AC3E}">
        <p14:creationId xmlns:p14="http://schemas.microsoft.com/office/powerpoint/2010/main" val="1626298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476864" y="5185731"/>
            <a:ext cx="11238272" cy="1373453"/>
          </a:xfrm>
          <a:prstGeom prst="rect">
            <a:avLst/>
          </a:prstGeom>
        </p:spPr>
        <p:txBody>
          <a:bodyPr wrap="square">
            <a:spAutoFit/>
          </a:bodyPr>
          <a:lstStyle/>
          <a:p>
            <a:pPr algn="ctr" rtl="1">
              <a:lnSpc>
                <a:spcPct val="250000"/>
              </a:lnSpc>
            </a:pPr>
            <a:r>
              <a:rPr lang="fa-IR" b="1" dirty="0">
                <a:latin typeface="Times New Roman" panose="02020603050405020304" pitchFamily="18" charset="0"/>
                <a:cs typeface="B Nazanin" panose="00000400000000000000" pitchFamily="2" charset="-78"/>
              </a:rPr>
              <a:t>تحلیل داده ها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در گام‌هایی به شکل زیر صورت می‌گیرد. «برنامه نویسی»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تبدیلات»</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کشف» « مدل سازی» و «گزارش نتایج». هر یک از این مراحل به ترتیب در ادامه معرفی شده‌اند.</a:t>
            </a:r>
          </a:p>
        </p:txBody>
      </p:sp>
      <p:sp>
        <p:nvSpPr>
          <p:cNvPr id="8" name="Rectangle 7">
            <a:extLst>
              <a:ext uri="{FF2B5EF4-FFF2-40B4-BE49-F238E27FC236}">
                <a16:creationId xmlns:a16="http://schemas.microsoft.com/office/drawing/2014/main" id="{F777575D-E819-8061-F651-C9B925B0CB7C}"/>
              </a:ext>
            </a:extLst>
          </p:cNvPr>
          <p:cNvSpPr/>
          <p:nvPr/>
        </p:nvSpPr>
        <p:spPr>
          <a:xfrm>
            <a:off x="1337188" y="1969912"/>
            <a:ext cx="7688825" cy="2458064"/>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DD946973-2C02-DDF6-FA73-A466F632F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7480" y="1221823"/>
            <a:ext cx="7365152" cy="3954241"/>
          </a:xfrm>
          <a:prstGeom prst="rect">
            <a:avLst/>
          </a:prstGeom>
        </p:spPr>
      </p:pic>
    </p:spTree>
    <p:extLst>
      <p:ext uri="{BB962C8B-B14F-4D97-AF65-F5344CB8AC3E}">
        <p14:creationId xmlns:p14="http://schemas.microsoft.com/office/powerpoint/2010/main" val="14723341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2" y="412644"/>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نتیجه گیری </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362534" y="1251914"/>
            <a:ext cx="5859158"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امکانات وسیعی که در این زبان برنامه نویسی مانند </a:t>
            </a:r>
            <a:r>
              <a:rPr lang="en-US" b="1" dirty="0">
                <a:latin typeface="Times New Roman" panose="02020603050405020304" pitchFamily="18" charset="0"/>
                <a:cs typeface="B Nazanin" panose="00000400000000000000" pitchFamily="2" charset="-78"/>
              </a:rPr>
              <a:t>Markdown </a:t>
            </a:r>
            <a:r>
              <a:rPr lang="fa-IR" b="1" dirty="0">
                <a:latin typeface="Times New Roman" panose="02020603050405020304" pitchFamily="18" charset="0"/>
                <a:cs typeface="B Nazanin" panose="00000400000000000000" pitchFamily="2" charset="-78"/>
              </a:rPr>
              <a:t> یا </a:t>
            </a:r>
            <a:r>
              <a:rPr lang="en-US" b="1" dirty="0">
                <a:latin typeface="Times New Roman" panose="02020603050405020304" pitchFamily="18" charset="0"/>
                <a:cs typeface="B Nazanin" panose="00000400000000000000" pitchFamily="2" charset="-78"/>
              </a:rPr>
              <a:t>Shiny </a:t>
            </a:r>
            <a:r>
              <a:rPr lang="fa-IR" b="1" dirty="0">
                <a:latin typeface="Times New Roman" panose="02020603050405020304" pitchFamily="18" charset="0"/>
                <a:cs typeface="B Nazanin" panose="00000400000000000000" pitchFamily="2" charset="-78"/>
              </a:rPr>
              <a:t> قرار دارد، آن را به یک مجموعه جذاب برای تهیه برنامه‌های محاسباتی یا تجزیه و تحلیل به همراه مصور سازی داده تبدیل کرده است. روند رو به رشد کاربران و همچنین منبع باز بودن (</a:t>
            </a:r>
            <a:r>
              <a:rPr lang="en-US" b="1" dirty="0">
                <a:latin typeface="Times New Roman" panose="02020603050405020304" pitchFamily="18" charset="0"/>
                <a:cs typeface="B Nazanin" panose="00000400000000000000" pitchFamily="2" charset="-78"/>
              </a:rPr>
              <a:t>Open Source </a:t>
            </a:r>
            <a:r>
              <a:rPr lang="fa-IR" b="1" dirty="0">
                <a:latin typeface="Times New Roman" panose="02020603050405020304" pitchFamily="18" charset="0"/>
                <a:cs typeface="B Nazanin" panose="00000400000000000000" pitchFamily="2" charset="-78"/>
              </a:rPr>
              <a:t> ) آن، از موضوعات دیگری است که بیشتر کاربران را به سمت برنامه نویسی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جذب کرده است. سرعت انجام محاسبات ماتریسی و برداری در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همه را شگفت زده کرده و به عنوان یک ابزار بی‌رقیب شناسانده است</a:t>
            </a:r>
            <a:endParaRPr lang="en-US" b="1"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AFE54FFA-7005-45A8-A47E-62C47AEB95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6727" y="4027014"/>
            <a:ext cx="4300638" cy="2419109"/>
          </a:xfrm>
          <a:prstGeom prst="rect">
            <a:avLst/>
          </a:prstGeom>
        </p:spPr>
      </p:pic>
      <p:sp>
        <p:nvSpPr>
          <p:cNvPr id="6" name="Rectangle 5">
            <a:extLst>
              <a:ext uri="{FF2B5EF4-FFF2-40B4-BE49-F238E27FC236}">
                <a16:creationId xmlns:a16="http://schemas.microsoft.com/office/drawing/2014/main" id="{93B93A6A-0D90-240F-11C8-A8716FCFCC86}"/>
              </a:ext>
            </a:extLst>
          </p:cNvPr>
          <p:cNvSpPr/>
          <p:nvPr/>
        </p:nvSpPr>
        <p:spPr>
          <a:xfrm>
            <a:off x="6923451" y="2121031"/>
            <a:ext cx="4674382" cy="3511596"/>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A009EB8-3D31-A254-C63B-D4A609CA38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3496" y="1225373"/>
            <a:ext cx="4180789" cy="2389022"/>
          </a:xfrm>
          <a:prstGeom prst="rect">
            <a:avLst/>
          </a:prstGeom>
        </p:spPr>
      </p:pic>
    </p:spTree>
    <p:extLst>
      <p:ext uri="{BB962C8B-B14F-4D97-AF65-F5344CB8AC3E}">
        <p14:creationId xmlns:p14="http://schemas.microsoft.com/office/powerpoint/2010/main" val="2161882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2942" y="422476"/>
            <a:ext cx="5673327"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منابع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543040" y="1673453"/>
            <a:ext cx="6467360"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https://blog.faradars.org</a:t>
            </a:r>
          </a:p>
        </p:txBody>
      </p:sp>
      <p:sp>
        <p:nvSpPr>
          <p:cNvPr id="5" name="Rectangle 4"/>
          <p:cNvSpPr/>
          <p:nvPr/>
        </p:nvSpPr>
        <p:spPr>
          <a:xfrm>
            <a:off x="543040" y="2300437"/>
            <a:ext cx="462871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https://cafetadris.com</a:t>
            </a:r>
          </a:p>
        </p:txBody>
      </p:sp>
    </p:spTree>
    <p:extLst>
      <p:ext uri="{BB962C8B-B14F-4D97-AF65-F5344CB8AC3E}">
        <p14:creationId xmlns:p14="http://schemas.microsoft.com/office/powerpoint/2010/main" val="2995879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6A992E-9ADB-4360-0745-1201D5F5A84B}"/>
              </a:ext>
            </a:extLst>
          </p:cNvPr>
          <p:cNvSpPr/>
          <p:nvPr/>
        </p:nvSpPr>
        <p:spPr>
          <a:xfrm>
            <a:off x="416689" y="2767280"/>
            <a:ext cx="10934337" cy="1323439"/>
          </a:xfrm>
          <a:prstGeom prst="rect">
            <a:avLst/>
          </a:prstGeom>
        </p:spPr>
        <p:txBody>
          <a:bodyPr wrap="square">
            <a:spAutoFit/>
          </a:bodyPr>
          <a:lstStyle/>
          <a:p>
            <a:pPr algn="ctr" rtl="1"/>
            <a:r>
              <a:rPr lang="fa-IR" sz="8000" b="1" dirty="0">
                <a:latin typeface="Times New Roman" panose="02020603050405020304" pitchFamily="18" charset="0"/>
                <a:cs typeface="B Titr" panose="00000700000000000000" pitchFamily="2" charset="-78"/>
              </a:rPr>
              <a:t>با تشکر از توجه شما عزیزان</a:t>
            </a:r>
            <a:endParaRPr lang="en-US" sz="8000" b="1" dirty="0">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463402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452488" y="1213963"/>
            <a:ext cx="11444546" cy="1373453"/>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تحلیل داده ها با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در گام‌هایی به شکل زیر صورت می‌گیرد. «برنامه نویسی»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تبدیلات»</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کشف» « مدل سازی» و «گزارش نتایج». هر یک از این مراحل به ترتیب در ادامه معرفی شده‌اند.</a:t>
            </a:r>
          </a:p>
        </p:txBody>
      </p:sp>
      <p:sp>
        <p:nvSpPr>
          <p:cNvPr id="4" name="Rectangle 3"/>
          <p:cNvSpPr/>
          <p:nvPr/>
        </p:nvSpPr>
        <p:spPr>
          <a:xfrm>
            <a:off x="452488" y="2834125"/>
            <a:ext cx="5529074"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یک ابزار برنامه نویسی روشن و قابل دسترسی است که برای تجزیه و تحلیل داده‌ها، بهینه شده است.</a:t>
            </a:r>
          </a:p>
          <a:p>
            <a:pPr algn="justLow" rtl="1">
              <a:lnSpc>
                <a:spcPct val="250000"/>
              </a:lnSpc>
            </a:pPr>
            <a:r>
              <a:rPr lang="fa-IR" b="1" dirty="0">
                <a:latin typeface="Times New Roman" panose="02020603050405020304" pitchFamily="18" charset="0"/>
                <a:cs typeface="B Nazanin" panose="00000400000000000000" pitchFamily="2" charset="-78"/>
              </a:rPr>
              <a:t>تبدیلات: مجموعه‌ای از کتابخانه‌های به هم پیوسته و دستورات، زبان برنامه 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را ساخته‌اند که به طور خاص برای «علم داده» (</a:t>
            </a:r>
            <a:r>
              <a:rPr lang="en-US" b="1" dirty="0">
                <a:latin typeface="Times New Roman" panose="02020603050405020304" pitchFamily="18" charset="0"/>
                <a:cs typeface="B Nazanin" panose="00000400000000000000" pitchFamily="2" charset="-78"/>
              </a:rPr>
              <a:t>Data Science </a:t>
            </a:r>
            <a:r>
              <a:rPr lang="fa-IR" b="1" dirty="0">
                <a:latin typeface="Times New Roman" panose="02020603050405020304" pitchFamily="18" charset="0"/>
                <a:cs typeface="B Nazanin" panose="00000400000000000000" pitchFamily="2" charset="-78"/>
              </a:rPr>
              <a:t> ) طراحی شده‌اند.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72140" y="3149561"/>
            <a:ext cx="4678836" cy="3140464"/>
          </a:xfrm>
          <a:prstGeom prst="rect">
            <a:avLst/>
          </a:prstGeom>
        </p:spPr>
      </p:pic>
    </p:spTree>
    <p:extLst>
      <p:ext uri="{BB962C8B-B14F-4D97-AF65-F5344CB8AC3E}">
        <p14:creationId xmlns:p14="http://schemas.microsoft.com/office/powerpoint/2010/main" val="491594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2AA8378-E6F1-2A26-3CCC-752D3EE332D2}"/>
              </a:ext>
            </a:extLst>
          </p:cNvPr>
          <p:cNvSpPr/>
          <p:nvPr/>
        </p:nvSpPr>
        <p:spPr>
          <a:xfrm>
            <a:off x="110588" y="4170061"/>
            <a:ext cx="11973256" cy="1570839"/>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5" name="Rectangle 1"/>
          <p:cNvSpPr>
            <a:spLocks noChangeArrowheads="1"/>
          </p:cNvSpPr>
          <p:nvPr/>
        </p:nvSpPr>
        <p:spPr bwMode="auto">
          <a:xfrm>
            <a:off x="81092" y="1117100"/>
            <a:ext cx="11818374" cy="2758447"/>
          </a:xfrm>
          <a:prstGeom prst="rect">
            <a:avLst/>
          </a:prstGeom>
        </p:spPr>
        <p:txBody>
          <a:bodyPr wrap="square">
            <a:spAutoFit/>
          </a:bodyPr>
          <a:lstStyle/>
          <a:p>
            <a:pPr algn="ctr" rtl="1">
              <a:lnSpc>
                <a:spcPct val="250000"/>
              </a:lnSpc>
            </a:pPr>
            <a:r>
              <a:rPr lang="ar-SA" altLang="en-US" b="1" dirty="0">
                <a:latin typeface="Times New Roman" panose="02020603050405020304" pitchFamily="18" charset="0"/>
                <a:cs typeface="B Nazanin" panose="00000400000000000000" pitchFamily="2" charset="-78"/>
              </a:rPr>
              <a:t>کشف</a:t>
            </a:r>
            <a:r>
              <a:rPr lang="en-US"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به کمک زبان</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مدل مناسب برای داده‌ها را جستجو کنید، فرضیه‌های خود را مورد بررسی قرار داده و آنها را مورد آزمون قرار دهید</a:t>
            </a:r>
            <a:r>
              <a:rPr lang="en-US" altLang="en-US" b="1" dirty="0">
                <a:latin typeface="Times New Roman" panose="02020603050405020304" pitchFamily="18" charset="0"/>
                <a:cs typeface="B Nazanin" panose="00000400000000000000" pitchFamily="2" charset="-78"/>
              </a:rPr>
              <a:t>. </a:t>
            </a:r>
          </a:p>
          <a:p>
            <a:pPr algn="ctr" rtl="1">
              <a:lnSpc>
                <a:spcPct val="250000"/>
              </a:lnSpc>
            </a:pPr>
            <a:r>
              <a:rPr lang="ar-SA" altLang="en-US" b="1" dirty="0">
                <a:latin typeface="Times New Roman" panose="02020603050405020304" pitchFamily="18" charset="0"/>
                <a:cs typeface="B Nazanin" panose="00000400000000000000" pitchFamily="2" charset="-78"/>
              </a:rPr>
              <a:t>مدل‌سازی</a:t>
            </a:r>
            <a:r>
              <a:rPr lang="en-US"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در زبان برنامه‌نویسی</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مجموعه وسیعی از ابزارها برای ارزیابی مدل ساخته شده و انتخاب بهترین مدل برای داده‌ها، فراهم شده است</a:t>
            </a:r>
            <a:r>
              <a:rPr lang="en-US" altLang="en-US" b="1" dirty="0">
                <a:latin typeface="Times New Roman" panose="02020603050405020304" pitchFamily="18" charset="0"/>
                <a:cs typeface="B Nazanin" panose="00000400000000000000" pitchFamily="2" charset="-78"/>
              </a:rPr>
              <a:t>. </a:t>
            </a:r>
          </a:p>
          <a:p>
            <a:pPr algn="ctr" rtl="1">
              <a:lnSpc>
                <a:spcPct val="250000"/>
              </a:lnSpc>
            </a:pPr>
            <a:r>
              <a:rPr lang="ar-SA" altLang="en-US" b="1" dirty="0">
                <a:latin typeface="Times New Roman" panose="02020603050405020304" pitchFamily="18" charset="0"/>
                <a:cs typeface="B Nazanin" panose="00000400000000000000" pitchFamily="2" charset="-78"/>
              </a:rPr>
              <a:t>گزارش نتایج</a:t>
            </a:r>
            <a:r>
              <a:rPr lang="en-US"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تلفیق کدها، نمودارها و خروجی‌ها با ابزار پیشرفته</a:t>
            </a:r>
            <a:r>
              <a:rPr lang="en-US" altLang="en-US" b="1" dirty="0">
                <a:latin typeface="Times New Roman" panose="02020603050405020304" pitchFamily="18" charset="0"/>
                <a:cs typeface="B Nazanin" panose="00000400000000000000" pitchFamily="2" charset="-78"/>
              </a:rPr>
              <a:t> R Markdown </a:t>
            </a:r>
            <a:r>
              <a:rPr lang="ar-SA" altLang="en-US" b="1" dirty="0">
                <a:latin typeface="Times New Roman" panose="02020603050405020304" pitchFamily="18" charset="0"/>
                <a:cs typeface="B Nazanin" panose="00000400000000000000" pitchFamily="2" charset="-78"/>
              </a:rPr>
              <a:t>یا ساخت برنامه‌های کاربردی در محیط وب، از امکاناتی است که توسط زبان‌برنامه نویسی</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قابل پیاده‌سازی است</a:t>
            </a:r>
            <a:r>
              <a:rPr lang="en-US" altLang="en-US" b="1" dirty="0">
                <a:latin typeface="Times New Roman" panose="02020603050405020304" pitchFamily="18" charset="0"/>
                <a:cs typeface="B Nazanin" panose="00000400000000000000" pitchFamily="2" charset="-78"/>
              </a:rPr>
              <a:t>. </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8409" y="4433367"/>
            <a:ext cx="4055151" cy="1892404"/>
          </a:xfrm>
          <a:prstGeom prst="rect">
            <a:avLst/>
          </a:prstGeom>
        </p:spPr>
      </p:pic>
      <p:pic>
        <p:nvPicPr>
          <p:cNvPr id="4" name="Picture 3">
            <a:extLst>
              <a:ext uri="{FF2B5EF4-FFF2-40B4-BE49-F238E27FC236}">
                <a16:creationId xmlns:a16="http://schemas.microsoft.com/office/drawing/2014/main" id="{DE9A0EA2-EFAF-A3D1-94FC-6322271B8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017" y="4433367"/>
            <a:ext cx="3383049" cy="1902965"/>
          </a:xfrm>
          <a:prstGeom prst="rect">
            <a:avLst/>
          </a:prstGeom>
        </p:spPr>
      </p:pic>
      <p:pic>
        <p:nvPicPr>
          <p:cNvPr id="9" name="Picture 8">
            <a:extLst>
              <a:ext uri="{FF2B5EF4-FFF2-40B4-BE49-F238E27FC236}">
                <a16:creationId xmlns:a16="http://schemas.microsoft.com/office/drawing/2014/main" id="{F043710B-8692-28DA-726C-441C249EE7CF}"/>
              </a:ext>
            </a:extLst>
          </p:cNvPr>
          <p:cNvPicPr>
            <a:picLocks noChangeAspect="1"/>
          </p:cNvPicPr>
          <p:nvPr/>
        </p:nvPicPr>
        <p:blipFill rotWithShape="1">
          <a:blip r:embed="rId4">
            <a:extLst>
              <a:ext uri="{28A0092B-C50C-407E-A947-70E740481C1C}">
                <a14:useLocalDpi xmlns:a14="http://schemas.microsoft.com/office/drawing/2010/main" val="0"/>
              </a:ext>
            </a:extLst>
          </a:blip>
          <a:srcRect r="27037"/>
          <a:stretch/>
        </p:blipFill>
        <p:spPr>
          <a:xfrm>
            <a:off x="8387523" y="4433367"/>
            <a:ext cx="3370473" cy="1902965"/>
          </a:xfrm>
          <a:prstGeom prst="rect">
            <a:avLst/>
          </a:prstGeom>
        </p:spPr>
      </p:pic>
    </p:spTree>
    <p:extLst>
      <p:ext uri="{BB962C8B-B14F-4D97-AF65-F5344CB8AC3E}">
        <p14:creationId xmlns:p14="http://schemas.microsoft.com/office/powerpoint/2010/main" val="3788480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زبان برنامه نویسی </a:t>
            </a:r>
            <a:r>
              <a:rPr lang="en-US" sz="2000" b="1" dirty="0">
                <a:latin typeface="Times New Roman" panose="02020603050405020304" pitchFamily="18" charset="0"/>
                <a:cs typeface="B Titr" panose="00000700000000000000" pitchFamily="2" charset="-78"/>
              </a:rPr>
              <a:t>R</a:t>
            </a:r>
          </a:p>
        </p:txBody>
      </p:sp>
      <p:sp>
        <p:nvSpPr>
          <p:cNvPr id="5" name="Rectangle 1"/>
          <p:cNvSpPr>
            <a:spLocks noChangeArrowheads="1"/>
          </p:cNvSpPr>
          <p:nvPr/>
        </p:nvSpPr>
        <p:spPr bwMode="auto">
          <a:xfrm>
            <a:off x="1076960" y="1051394"/>
            <a:ext cx="10950513" cy="680956"/>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با توجه به مطالب گفته شده، می‌توان زبان برنامه‌نویسی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را ابزاری مناسب برای انجام کارهای زیر در نظر گرفت.</a:t>
            </a:r>
            <a:endParaRPr lang="en-US" altLang="en-US" b="1" dirty="0">
              <a:latin typeface="Times New Roman" panose="02020603050405020304" pitchFamily="18" charset="0"/>
              <a:cs typeface="B Nazanin" panose="00000400000000000000" pitchFamily="2" charset="-78"/>
            </a:endParaRPr>
          </a:p>
        </p:txBody>
      </p:sp>
      <p:sp>
        <p:nvSpPr>
          <p:cNvPr id="3" name="Rectangle 2"/>
          <p:cNvSpPr/>
          <p:nvPr/>
        </p:nvSpPr>
        <p:spPr>
          <a:xfrm>
            <a:off x="4509073" y="2029825"/>
            <a:ext cx="7416800" cy="168507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استنباط آماری (</a:t>
            </a:r>
            <a:r>
              <a:rPr lang="en-US" b="1" dirty="0">
                <a:latin typeface="Times New Roman" panose="02020603050405020304" pitchFamily="18" charset="0"/>
                <a:cs typeface="B Nazanin" panose="00000400000000000000" pitchFamily="2" charset="-78"/>
              </a:rPr>
              <a:t>Statistical inference</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algn="justLow" rtl="1">
              <a:lnSpc>
                <a:spcPct val="250000"/>
              </a:lnSpc>
            </a:pPr>
            <a:r>
              <a:rPr lang="fa-IR" b="1" dirty="0">
                <a:latin typeface="Times New Roman" panose="02020603050405020304" pitchFamily="18" charset="0"/>
                <a:cs typeface="B Nazanin" panose="00000400000000000000" pitchFamily="2" charset="-78"/>
              </a:rPr>
              <a:t>تحلیل داده (</a:t>
            </a:r>
            <a:r>
              <a:rPr lang="en-US" b="1" dirty="0">
                <a:latin typeface="Times New Roman" panose="02020603050405020304" pitchFamily="18" charset="0"/>
                <a:cs typeface="B Nazanin" panose="00000400000000000000" pitchFamily="2" charset="-78"/>
              </a:rPr>
              <a:t>Data analysis</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50000"/>
              </a:lnSpc>
            </a:pPr>
            <a:r>
              <a:rPr lang="fa-IR" b="1" dirty="0">
                <a:latin typeface="Times New Roman" panose="02020603050405020304" pitchFamily="18" charset="0"/>
                <a:cs typeface="B Nazanin" panose="00000400000000000000" pitchFamily="2" charset="-78"/>
              </a:rPr>
              <a:t>اجرای یا ایجاد الگوریتم‌های یادگیری ماشین (</a:t>
            </a:r>
            <a:r>
              <a:rPr lang="en-US" b="1" dirty="0">
                <a:latin typeface="Times New Roman" panose="02020603050405020304" pitchFamily="18" charset="0"/>
                <a:cs typeface="B Nazanin" panose="00000400000000000000" pitchFamily="2" charset="-78"/>
              </a:rPr>
              <a:t>Machine learning algorithm</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r="19036"/>
          <a:stretch/>
        </p:blipFill>
        <p:spPr>
          <a:xfrm>
            <a:off x="266127" y="2312266"/>
            <a:ext cx="4605137" cy="3794912"/>
          </a:xfrm>
          <a:prstGeom prst="rect">
            <a:avLst/>
          </a:prstGeom>
        </p:spPr>
      </p:pic>
      <p:sp>
        <p:nvSpPr>
          <p:cNvPr id="7" name="Rectangle 6">
            <a:extLst>
              <a:ext uri="{FF2B5EF4-FFF2-40B4-BE49-F238E27FC236}">
                <a16:creationId xmlns:a16="http://schemas.microsoft.com/office/drawing/2014/main" id="{FFB14EE7-7843-4867-8772-FF913230CD9B}"/>
              </a:ext>
            </a:extLst>
          </p:cNvPr>
          <p:cNvSpPr/>
          <p:nvPr/>
        </p:nvSpPr>
        <p:spPr>
          <a:xfrm>
            <a:off x="1002890" y="1969911"/>
            <a:ext cx="4188543" cy="3939275"/>
          </a:xfrm>
          <a:prstGeom prst="rect">
            <a:avLst/>
          </a:prstGeom>
          <a:noFill/>
          <a:ln w="127000">
            <a:solidFill>
              <a:srgbClr val="DE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77394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63613" y="422476"/>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تاریخچه زبان برنامه نویسی</a:t>
            </a:r>
            <a:r>
              <a:rPr lang="en-US" sz="2000" b="1" dirty="0">
                <a:latin typeface="Times New Roman" panose="02020603050405020304" pitchFamily="18" charset="0"/>
                <a:cs typeface="B Titr" panose="00000700000000000000" pitchFamily="2" charset="-78"/>
              </a:rPr>
              <a:t>R</a:t>
            </a:r>
          </a:p>
        </p:txBody>
      </p:sp>
      <p:sp>
        <p:nvSpPr>
          <p:cNvPr id="3" name="Rectangle 2"/>
          <p:cNvSpPr/>
          <p:nvPr/>
        </p:nvSpPr>
        <p:spPr>
          <a:xfrm>
            <a:off x="452284" y="1521847"/>
            <a:ext cx="11437538" cy="4108817"/>
          </a:xfrm>
          <a:prstGeom prst="rect">
            <a:avLst/>
          </a:prstGeom>
        </p:spPr>
        <p:txBody>
          <a:bodyPr wrap="square">
            <a:spAutoFit/>
          </a:bodyPr>
          <a:lstStyle/>
          <a:p>
            <a:pPr algn="ctr" rtl="1">
              <a:lnSpc>
                <a:spcPct val="300000"/>
              </a:lnSpc>
            </a:pPr>
            <a:r>
              <a:rPr lang="fa-IR" b="1" dirty="0">
                <a:latin typeface="Times New Roman" panose="02020603050405020304" pitchFamily="18" charset="0"/>
                <a:cs typeface="B Nazanin" panose="00000400000000000000" pitchFamily="2" charset="-78"/>
              </a:rPr>
              <a:t>تاریخچه‌ی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به حدود ۲۰ تا ۳۰ سال قبل بازمی‌گردد. این زبان را </a:t>
            </a:r>
            <a:r>
              <a:rPr lang="en-US" b="1" dirty="0">
                <a:latin typeface="Times New Roman" panose="02020603050405020304" pitchFamily="18" charset="0"/>
                <a:cs typeface="B Nazanin" panose="00000400000000000000" pitchFamily="2" charset="-78"/>
              </a:rPr>
              <a:t>Ross </a:t>
            </a:r>
            <a:r>
              <a:rPr lang="en-US" b="1" dirty="0" err="1">
                <a:latin typeface="Times New Roman" panose="02020603050405020304" pitchFamily="18" charset="0"/>
                <a:cs typeface="B Nazanin" panose="00000400000000000000" pitchFamily="2" charset="-78"/>
              </a:rPr>
              <a:t>lhaka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 </a:t>
            </a:r>
            <a:r>
              <a:rPr lang="en-US" b="1" dirty="0">
                <a:latin typeface="Times New Roman" panose="02020603050405020304" pitchFamily="18" charset="0"/>
                <a:cs typeface="B Nazanin" panose="00000400000000000000" pitchFamily="2" charset="-78"/>
              </a:rPr>
              <a:t>Robert Gentleman </a:t>
            </a:r>
            <a:r>
              <a:rPr lang="fa-IR" b="1" dirty="0">
                <a:latin typeface="Times New Roman" panose="02020603050405020304" pitchFamily="18" charset="0"/>
                <a:cs typeface="B Nazanin" panose="00000400000000000000" pitchFamily="2" charset="-78"/>
              </a:rPr>
              <a:t> در دانشگاه </a:t>
            </a:r>
            <a:r>
              <a:rPr lang="en-US" b="1" dirty="0">
                <a:latin typeface="Times New Roman" panose="02020603050405020304" pitchFamily="18" charset="0"/>
                <a:cs typeface="B Nazanin" panose="00000400000000000000" pitchFamily="2" charset="-78"/>
              </a:rPr>
              <a:t>Auckland </a:t>
            </a:r>
            <a:r>
              <a:rPr lang="fa-IR" b="1" dirty="0">
                <a:latin typeface="Times New Roman" panose="02020603050405020304" pitchFamily="18" charset="0"/>
                <a:cs typeface="B Nazanin" panose="00000400000000000000" pitchFamily="2" charset="-78"/>
              </a:rPr>
              <a:t> در نیوزلند خلق کردند. نام این زبان هم از حرف اول اسم کوچک دو خالق آن برگرفته شده است. اولین پروژه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 در سال ۱۹۹۲ بود و نسخه اولیه آن در سال ۱۹۹۵ منتشر شد. نهایتاً در سال ۲۰۰۰ نسخه‌ی پایدار بتا (</a:t>
            </a:r>
            <a:r>
              <a:rPr lang="en-US" b="1" dirty="0">
                <a:latin typeface="Times New Roman" panose="02020603050405020304" pitchFamily="18" charset="0"/>
                <a:cs typeface="B Nazanin" panose="00000400000000000000" pitchFamily="2" charset="-78"/>
              </a:rPr>
              <a:t>Stable beta version </a:t>
            </a:r>
            <a:r>
              <a:rPr lang="fa-IR" b="1" dirty="0">
                <a:latin typeface="Times New Roman" panose="02020603050405020304" pitchFamily="18" charset="0"/>
                <a:cs typeface="B Nazanin" panose="00000400000000000000" pitchFamily="2" charset="-78"/>
              </a:rPr>
              <a:t>)  انتشار یافت. در حال حاضر زبان </a:t>
            </a:r>
            <a:r>
              <a:rPr lang="en-US" b="1" dirty="0">
                <a:latin typeface="Times New Roman" panose="02020603050405020304" pitchFamily="18" charset="0"/>
                <a:cs typeface="B Nazanin" panose="00000400000000000000" pitchFamily="2" charset="-78"/>
              </a:rPr>
              <a:t>R </a:t>
            </a:r>
            <a:r>
              <a:rPr lang="fa-IR" b="1" dirty="0">
                <a:latin typeface="Times New Roman" panose="02020603050405020304" pitchFamily="18" charset="0"/>
                <a:cs typeface="B Nazanin" panose="00000400000000000000" pitchFamily="2" charset="-78"/>
              </a:rPr>
              <a:t>را تیم اصلی توسعه‌ی زبان </a:t>
            </a:r>
            <a:r>
              <a:rPr lang="en-US" b="1" dirty="0">
                <a:latin typeface="Times New Roman" panose="02020603050405020304" pitchFamily="18" charset="0"/>
                <a:cs typeface="B Nazanin" panose="00000400000000000000" pitchFamily="2" charset="-78"/>
              </a:rPr>
              <a:t>R (R Development Core Team) </a:t>
            </a:r>
            <a:r>
              <a:rPr lang="fa-IR" b="1" dirty="0">
                <a:latin typeface="Times New Roman" panose="02020603050405020304" pitchFamily="18" charset="0"/>
                <a:cs typeface="B Nazanin" panose="00000400000000000000" pitchFamily="2" charset="-78"/>
              </a:rPr>
              <a:t>توسعه می‌دهد که انجمنی است متشکل از تعدادی توسعه‌دهنده که  </a:t>
            </a:r>
            <a:r>
              <a:rPr lang="en-US" b="1" dirty="0">
                <a:latin typeface="Times New Roman" panose="02020603050405020304" pitchFamily="18" charset="0"/>
                <a:cs typeface="B Nazanin" panose="00000400000000000000" pitchFamily="2" charset="-78"/>
              </a:rPr>
              <a:t>Ross </a:t>
            </a:r>
            <a:r>
              <a:rPr lang="en-US" b="1" dirty="0" err="1">
                <a:latin typeface="Times New Roman" panose="02020603050405020304" pitchFamily="18" charset="0"/>
                <a:cs typeface="B Nazanin" panose="00000400000000000000" pitchFamily="2" charset="-78"/>
              </a:rPr>
              <a:t>lhaka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و</a:t>
            </a:r>
            <a:r>
              <a:rPr lang="en-US" b="1" dirty="0">
                <a:latin typeface="Times New Roman" panose="02020603050405020304" pitchFamily="18" charset="0"/>
                <a:cs typeface="B Nazanin" panose="00000400000000000000" pitchFamily="2" charset="-78"/>
              </a:rPr>
              <a:t>Robert Gentleman </a:t>
            </a:r>
            <a:r>
              <a:rPr lang="fa-IR" b="1" dirty="0">
                <a:latin typeface="Times New Roman" panose="02020603050405020304" pitchFamily="18" charset="0"/>
                <a:cs typeface="B Nazanin" panose="00000400000000000000" pitchFamily="2" charset="-78"/>
              </a:rPr>
              <a:t>  ایجاد کرده‌اند.</a:t>
            </a:r>
            <a:endParaRPr lang="en-US" b="1"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029017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93110" y="432309"/>
            <a:ext cx="5673327" cy="400110"/>
          </a:xfrm>
          <a:prstGeom prst="rect">
            <a:avLst/>
          </a:prstGeom>
        </p:spPr>
        <p:txBody>
          <a:bodyPr wrap="square">
            <a:spAutoFit/>
          </a:bodyPr>
          <a:lstStyle/>
          <a:p>
            <a:pPr algn="r" rtl="1"/>
            <a:r>
              <a:rPr lang="fa-IR" sz="2000" dirty="0">
                <a:latin typeface="Times New Roman" panose="02020603050405020304" pitchFamily="18" charset="0"/>
                <a:cs typeface="B Titr" panose="00000700000000000000" pitchFamily="2" charset="-78"/>
              </a:rPr>
              <a:t>چرا زبان برنامه نویسی  </a:t>
            </a:r>
            <a:r>
              <a:rPr lang="en-US" sz="2000" b="1" dirty="0">
                <a:latin typeface="Times New Roman" panose="02020603050405020304" pitchFamily="18" charset="0"/>
                <a:cs typeface="B Titr" panose="00000700000000000000" pitchFamily="2" charset="-78"/>
              </a:rPr>
              <a:t>R</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4" name="Rectangle 1"/>
          <p:cNvSpPr>
            <a:spLocks noChangeArrowheads="1"/>
          </p:cNvSpPr>
          <p:nvPr/>
        </p:nvSpPr>
        <p:spPr bwMode="auto">
          <a:xfrm>
            <a:off x="142895" y="3930041"/>
            <a:ext cx="11906209" cy="2758447"/>
          </a:xfrm>
          <a:prstGeom prst="rect">
            <a:avLst/>
          </a:prstGeom>
        </p:spPr>
        <p:txBody>
          <a:bodyPr wrap="square">
            <a:spAutoFit/>
          </a:bodyPr>
          <a:lstStyle/>
          <a:p>
            <a:pPr algn="justLow" rtl="1">
              <a:lnSpc>
                <a:spcPct val="250000"/>
              </a:lnSpc>
            </a:pPr>
            <a:r>
              <a:rPr lang="ar-SA" altLang="en-US" b="1" dirty="0">
                <a:latin typeface="Times New Roman" panose="02020603050405020304" pitchFamily="18" charset="0"/>
                <a:cs typeface="B Nazanin" panose="00000400000000000000" pitchFamily="2" charset="-78"/>
              </a:rPr>
              <a:t>زبان برنامه‌نویسی</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به‌عنوان ابزاری پیشرو برای یادگیری ماشین</a:t>
            </a:r>
            <a:r>
              <a:rPr lang="en-US" altLang="en-US" b="1" dirty="0">
                <a:latin typeface="Times New Roman" panose="02020603050405020304" pitchFamily="18" charset="0"/>
                <a:cs typeface="B Nazanin" panose="00000400000000000000" pitchFamily="2" charset="-78"/>
              </a:rPr>
              <a:t> (Machine Learning)</a:t>
            </a:r>
            <a:r>
              <a:rPr lang="fa-IR" altLang="en-US" b="1" dirty="0">
                <a:latin typeface="Times New Roman" panose="02020603050405020304" pitchFamily="18" charset="0"/>
                <a:cs typeface="B Nazanin" panose="00000400000000000000" pitchFamily="2" charset="-78"/>
              </a:rPr>
              <a:t> </a:t>
            </a:r>
            <a:r>
              <a:rPr lang="en-US" altLang="en-US" b="1" dirty="0">
                <a:latin typeface="Times New Roman" panose="02020603050405020304" pitchFamily="18" charset="0"/>
                <a:cs typeface="B Nazanin" panose="00000400000000000000" pitchFamily="2" charset="-78"/>
              </a:rPr>
              <a:t>، </a:t>
            </a:r>
            <a:r>
              <a:rPr lang="ar-SA" altLang="en-US" b="1" dirty="0">
                <a:latin typeface="Times New Roman" panose="02020603050405020304" pitchFamily="18" charset="0"/>
                <a:cs typeface="B Nazanin" panose="00000400000000000000" pitchFamily="2" charset="-78"/>
              </a:rPr>
              <a:t>آمار</a:t>
            </a:r>
            <a:r>
              <a:rPr lang="en-US" altLang="en-US" b="1" dirty="0">
                <a:latin typeface="Times New Roman" panose="02020603050405020304" pitchFamily="18" charset="0"/>
                <a:cs typeface="B Nazanin" panose="00000400000000000000" pitchFamily="2" charset="-78"/>
              </a:rPr>
              <a:t> (Statistics) </a:t>
            </a:r>
            <a:r>
              <a:rPr lang="ar-SA" altLang="en-US" b="1" dirty="0">
                <a:latin typeface="Times New Roman" panose="02020603050405020304" pitchFamily="18" charset="0"/>
                <a:cs typeface="B Nazanin" panose="00000400000000000000" pitchFamily="2" charset="-78"/>
              </a:rPr>
              <a:t>و تجزیه‌وتحلیل داده‌ها</a:t>
            </a:r>
            <a:r>
              <a:rPr lang="en-US" altLang="en-US" b="1" dirty="0">
                <a:latin typeface="Times New Roman" panose="02020603050405020304" pitchFamily="18" charset="0"/>
                <a:cs typeface="B Nazanin" panose="00000400000000000000" pitchFamily="2" charset="-78"/>
              </a:rPr>
              <a:t> (Data Analytics) </a:t>
            </a:r>
            <a:r>
              <a:rPr lang="ar-SA" altLang="en-US" b="1" dirty="0">
                <a:latin typeface="Times New Roman" panose="02020603050405020304" pitchFamily="18" charset="0"/>
                <a:cs typeface="B Nazanin" panose="00000400000000000000" pitchFamily="2" charset="-78"/>
              </a:rPr>
              <a:t>استفاده می‌شود</a:t>
            </a:r>
            <a:r>
              <a:rPr lang="fa-IR" altLang="en-US" b="1" dirty="0">
                <a:latin typeface="Times New Roman" panose="02020603050405020304" pitchFamily="18" charset="0"/>
                <a:cs typeface="B Nazanin" panose="00000400000000000000" pitchFamily="2" charset="-78"/>
              </a:rPr>
              <a:t>. </a:t>
            </a:r>
            <a:r>
              <a:rPr lang="en-US" altLang="en-US" b="1" dirty="0">
                <a:latin typeface="Times New Roman" panose="02020603050405020304" pitchFamily="18" charset="0"/>
                <a:cs typeface="B Nazanin" panose="00000400000000000000" pitchFamily="2" charset="-78"/>
              </a:rPr>
              <a:t> R </a:t>
            </a:r>
            <a:r>
              <a:rPr lang="ar-SA" altLang="en-US" b="1" dirty="0">
                <a:latin typeface="Times New Roman" panose="02020603050405020304" pitchFamily="18" charset="0"/>
                <a:cs typeface="B Nazanin" panose="00000400000000000000" pitchFamily="2" charset="-78"/>
              </a:rPr>
              <a:t>به‌راحتی اشیا</a:t>
            </a:r>
            <a:r>
              <a:rPr lang="en-US" altLang="en-US" b="1" dirty="0">
                <a:latin typeface="Times New Roman" panose="02020603050405020304" pitchFamily="18" charset="0"/>
                <a:cs typeface="B Nazanin" panose="00000400000000000000" pitchFamily="2" charset="-78"/>
              </a:rPr>
              <a:t> (Objects)، </a:t>
            </a:r>
            <a:r>
              <a:rPr lang="ar-SA" altLang="en-US" b="1" dirty="0">
                <a:latin typeface="Times New Roman" panose="02020603050405020304" pitchFamily="18" charset="0"/>
                <a:cs typeface="B Nazanin" panose="00000400000000000000" pitchFamily="2" charset="-78"/>
              </a:rPr>
              <a:t>توابع</a:t>
            </a:r>
            <a:r>
              <a:rPr lang="en-US" altLang="en-US" b="1" dirty="0">
                <a:latin typeface="Times New Roman" panose="02020603050405020304" pitchFamily="18" charset="0"/>
                <a:cs typeface="B Nazanin" panose="00000400000000000000" pitchFamily="2" charset="-78"/>
              </a:rPr>
              <a:t> (Functions) </a:t>
            </a:r>
            <a:r>
              <a:rPr lang="ar-SA" altLang="en-US" b="1" dirty="0">
                <a:latin typeface="Times New Roman" panose="02020603050405020304" pitchFamily="18" charset="0"/>
                <a:cs typeface="B Nazanin" panose="00000400000000000000" pitchFamily="2" charset="-78"/>
              </a:rPr>
              <a:t>و بسته‌ها</a:t>
            </a:r>
            <a:r>
              <a:rPr lang="en-US" altLang="en-US" b="1" dirty="0">
                <a:latin typeface="Times New Roman" panose="02020603050405020304" pitchFamily="18" charset="0"/>
                <a:cs typeface="B Nazanin" panose="00000400000000000000" pitchFamily="2" charset="-78"/>
              </a:rPr>
              <a:t> (Packages) </a:t>
            </a:r>
            <a:r>
              <a:rPr lang="ar-SA" altLang="en-US" b="1" dirty="0">
                <a:latin typeface="Times New Roman" panose="02020603050405020304" pitchFamily="18" charset="0"/>
                <a:cs typeface="B Nazanin" panose="00000400000000000000" pitchFamily="2" charset="-78"/>
              </a:rPr>
              <a:t>را توسعه می‌دهد</a:t>
            </a:r>
            <a:r>
              <a:rPr lang="en-US" altLang="en-US" b="1" dirty="0">
                <a:latin typeface="Times New Roman" panose="02020603050405020304" pitchFamily="18" charset="0"/>
                <a:cs typeface="B Nazanin" panose="00000400000000000000" pitchFamily="2" charset="-78"/>
              </a:rPr>
              <a:t>. </a:t>
            </a:r>
          </a:p>
          <a:p>
            <a:pPr algn="justLow" rtl="1">
              <a:lnSpc>
                <a:spcPct val="250000"/>
              </a:lnSpc>
            </a:pPr>
            <a:r>
              <a:rPr lang="en-US" altLang="en-US" b="1" dirty="0">
                <a:latin typeface="Times New Roman" panose="02020603050405020304" pitchFamily="18" charset="0"/>
                <a:cs typeface="B Nazanin" panose="00000400000000000000" pitchFamily="2" charset="-78"/>
              </a:rPr>
              <a:t>R </a:t>
            </a:r>
            <a:r>
              <a:rPr lang="ar-SA" altLang="en-US" b="1" dirty="0">
                <a:latin typeface="Times New Roman" panose="02020603050405020304" pitchFamily="18" charset="0"/>
                <a:cs typeface="B Nazanin" panose="00000400000000000000" pitchFamily="2" charset="-78"/>
              </a:rPr>
              <a:t>یک زبان مستقل از پلتفرم</a:t>
            </a:r>
            <a:r>
              <a:rPr lang="en-US" altLang="en-US" b="1" dirty="0">
                <a:latin typeface="Times New Roman" panose="02020603050405020304" pitchFamily="18" charset="0"/>
                <a:cs typeface="B Nazanin" panose="00000400000000000000" pitchFamily="2" charset="-78"/>
              </a:rPr>
              <a:t> (Platform-independent) </a:t>
            </a:r>
            <a:r>
              <a:rPr lang="ar-SA" altLang="en-US" b="1" dirty="0">
                <a:latin typeface="Times New Roman" panose="02020603050405020304" pitchFamily="18" charset="0"/>
                <a:cs typeface="B Nazanin" panose="00000400000000000000" pitchFamily="2" charset="-78"/>
              </a:rPr>
              <a:t>است؛ یعنی می‌تواند در همه سیستم‌عامل‌ها استفاده شود</a:t>
            </a:r>
            <a:r>
              <a:rPr lang="en-US" altLang="en-US" b="1" dirty="0">
                <a:latin typeface="Times New Roman" panose="02020603050405020304" pitchFamily="18" charset="0"/>
                <a:cs typeface="B Nazanin" panose="00000400000000000000" pitchFamily="2" charset="-78"/>
              </a:rPr>
              <a:t>. </a:t>
            </a:r>
          </a:p>
          <a:p>
            <a:pPr algn="justLow" rtl="1">
              <a:lnSpc>
                <a:spcPct val="250000"/>
              </a:lnSpc>
            </a:pPr>
            <a:r>
              <a:rPr lang="en-US" altLang="en-US" b="1" dirty="0">
                <a:latin typeface="Times New Roman" panose="02020603050405020304" pitchFamily="18" charset="0"/>
                <a:cs typeface="B Nazanin" panose="00000400000000000000" pitchFamily="2" charset="-78"/>
              </a:rPr>
              <a:t>R </a:t>
            </a:r>
            <a:r>
              <a:rPr lang="ar-SA" altLang="en-US" b="1" dirty="0">
                <a:latin typeface="Times New Roman" panose="02020603050405020304" pitchFamily="18" charset="0"/>
                <a:cs typeface="B Nazanin" panose="00000400000000000000" pitchFamily="2" charset="-78"/>
              </a:rPr>
              <a:t>یک زبان رایگان متن‌باز</a:t>
            </a:r>
            <a:r>
              <a:rPr lang="en-US" altLang="en-US" b="1" dirty="0">
                <a:latin typeface="Times New Roman" panose="02020603050405020304" pitchFamily="18" charset="0"/>
                <a:cs typeface="B Nazanin" panose="00000400000000000000" pitchFamily="2" charset="-78"/>
              </a:rPr>
              <a:t> (Open-source) </a:t>
            </a:r>
            <a:r>
              <a:rPr lang="ar-SA" altLang="en-US" b="1" dirty="0">
                <a:latin typeface="Times New Roman" panose="02020603050405020304" pitchFamily="18" charset="0"/>
                <a:cs typeface="B Nazanin" panose="00000400000000000000" pitchFamily="2" charset="-78"/>
              </a:rPr>
              <a:t>است و هر کسی می‌تواند آن را در هر سازمانی بدون خرید مجوز</a:t>
            </a:r>
            <a:r>
              <a:rPr lang="en-US" altLang="en-US" b="1" dirty="0">
                <a:latin typeface="Times New Roman" panose="02020603050405020304" pitchFamily="18" charset="0"/>
                <a:cs typeface="B Nazanin" panose="00000400000000000000" pitchFamily="2" charset="-78"/>
              </a:rPr>
              <a:t> (License) </a:t>
            </a:r>
            <a:r>
              <a:rPr lang="ar-SA" altLang="en-US" b="1" dirty="0">
                <a:latin typeface="Times New Roman" panose="02020603050405020304" pitchFamily="18" charset="0"/>
                <a:cs typeface="B Nazanin" panose="00000400000000000000" pitchFamily="2" charset="-78"/>
              </a:rPr>
              <a:t>نصب کند</a:t>
            </a:r>
            <a:r>
              <a:rPr lang="en-US" altLang="en-US" b="1" dirty="0">
                <a:latin typeface="Times New Roman" panose="02020603050405020304" pitchFamily="18" charset="0"/>
                <a:cs typeface="B Nazanin" panose="00000400000000000000" pitchFamily="2" charset="-78"/>
              </a:rPr>
              <a:t>. </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89450" y="1424683"/>
            <a:ext cx="2893870" cy="2242749"/>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04342" y="983310"/>
            <a:ext cx="3288768" cy="2830175"/>
          </a:xfrm>
          <a:prstGeom prst="rect">
            <a:avLst/>
          </a:prstGeom>
        </p:spPr>
      </p:pic>
    </p:spTree>
    <p:extLst>
      <p:ext uri="{BB962C8B-B14F-4D97-AF65-F5344CB8AC3E}">
        <p14:creationId xmlns:p14="http://schemas.microsoft.com/office/powerpoint/2010/main" val="904983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2880</Words>
  <Application>Microsoft Office PowerPoint</Application>
  <PresentationFormat>Widescreen</PresentationFormat>
  <Paragraphs>102</Paragraphs>
  <Slides>42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29</cp:revision>
  <dcterms:created xsi:type="dcterms:W3CDTF">2024-05-07T19:22:39Z</dcterms:created>
  <dcterms:modified xsi:type="dcterms:W3CDTF">2024-06-03T10:48:19Z</dcterms:modified>
</cp:coreProperties>
</file>